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432" r:id="rId2"/>
    <p:sldId id="332" r:id="rId3"/>
    <p:sldId id="265" r:id="rId4"/>
    <p:sldId id="260" r:id="rId5"/>
    <p:sldId id="261" r:id="rId6"/>
    <p:sldId id="825" r:id="rId7"/>
    <p:sldId id="334" r:id="rId8"/>
    <p:sldId id="417" r:id="rId9"/>
    <p:sldId id="430" r:id="rId10"/>
    <p:sldId id="431" r:id="rId11"/>
    <p:sldId id="719" r:id="rId12"/>
    <p:sldId id="1142" r:id="rId13"/>
    <p:sldId id="1143" r:id="rId14"/>
    <p:sldId id="1144" r:id="rId15"/>
    <p:sldId id="1046" r:id="rId16"/>
    <p:sldId id="1146" r:id="rId17"/>
    <p:sldId id="1147" r:id="rId18"/>
    <p:sldId id="1148" r:id="rId19"/>
    <p:sldId id="1145" r:id="rId20"/>
    <p:sldId id="1149" r:id="rId21"/>
    <p:sldId id="1150" r:id="rId22"/>
    <p:sldId id="1151" r:id="rId23"/>
    <p:sldId id="1152" r:id="rId24"/>
    <p:sldId id="1153" r:id="rId25"/>
    <p:sldId id="1154" r:id="rId26"/>
    <p:sldId id="1155" r:id="rId27"/>
    <p:sldId id="1157" r:id="rId28"/>
    <p:sldId id="1156" r:id="rId29"/>
    <p:sldId id="1158" r:id="rId30"/>
    <p:sldId id="1159" r:id="rId31"/>
    <p:sldId id="1160" r:id="rId32"/>
    <p:sldId id="1161" r:id="rId33"/>
    <p:sldId id="1162" r:id="rId34"/>
    <p:sldId id="1163" r:id="rId35"/>
    <p:sldId id="1164" r:id="rId36"/>
    <p:sldId id="1165" r:id="rId37"/>
    <p:sldId id="1166" r:id="rId38"/>
    <p:sldId id="1167" r:id="rId39"/>
    <p:sldId id="1168" r:id="rId40"/>
    <p:sldId id="1169" r:id="rId41"/>
    <p:sldId id="1170" r:id="rId42"/>
    <p:sldId id="1171" r:id="rId43"/>
    <p:sldId id="1172" r:id="rId44"/>
    <p:sldId id="1173" r:id="rId45"/>
    <p:sldId id="1174" r:id="rId46"/>
    <p:sldId id="1175" r:id="rId47"/>
    <p:sldId id="1176" r:id="rId48"/>
    <p:sldId id="1177" r:id="rId49"/>
    <p:sldId id="1178" r:id="rId50"/>
    <p:sldId id="1179" r:id="rId51"/>
    <p:sldId id="1180" r:id="rId52"/>
    <p:sldId id="1181" r:id="rId53"/>
    <p:sldId id="1183" r:id="rId54"/>
    <p:sldId id="1184" r:id="rId55"/>
    <p:sldId id="1185" r:id="rId56"/>
    <p:sldId id="1186" r:id="rId57"/>
    <p:sldId id="795" r:id="rId58"/>
    <p:sldId id="925" r:id="rId59"/>
    <p:sldId id="1141" r:id="rId60"/>
    <p:sldId id="1187" r:id="rId61"/>
    <p:sldId id="1188" r:id="rId62"/>
    <p:sldId id="1189" r:id="rId63"/>
    <p:sldId id="1190" r:id="rId64"/>
    <p:sldId id="1191" r:id="rId65"/>
    <p:sldId id="1192" r:id="rId66"/>
    <p:sldId id="1193" r:id="rId67"/>
    <p:sldId id="1194" r:id="rId68"/>
    <p:sldId id="1195" r:id="rId69"/>
    <p:sldId id="1008" r:id="rId70"/>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5503" autoAdjust="0"/>
  </p:normalViewPr>
  <p:slideViewPr>
    <p:cSldViewPr>
      <p:cViewPr varScale="1">
        <p:scale>
          <a:sx n="63" d="100"/>
          <a:sy n="63" d="100"/>
        </p:scale>
        <p:origin x="427" y="130"/>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03/06/2021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69</a:t>
            </a:fld>
            <a:endParaRPr lang="pt-BR"/>
          </a:p>
        </p:txBody>
      </p:sp>
    </p:spTree>
    <p:extLst>
      <p:ext uri="{BB962C8B-B14F-4D97-AF65-F5344CB8AC3E}">
        <p14:creationId xmlns:p14="http://schemas.microsoft.com/office/powerpoint/2010/main" val="109073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03/06/2021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03/06/2021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3.png"/><Relationship Id="rId12" Type="http://schemas.openxmlformats.org/officeDocument/2006/relationships/hyperlink" Target="mailto:jmarysystems@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8" Type="http://schemas.openxmlformats.org/officeDocument/2006/relationships/hyperlink" Target="https://www.oracle.com/technetwork/java/javase/downloads/index.html" TargetMode="External"/><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hyperlink" Target="http://www.muriloleal.com.br/visao/repositorio/centec/microcontroladores/Aula%2003%20-%20L%C3%B3gica%20e%20linguagem%20de%20programa%C3%A7%C3%A3o.pdf" TargetMode="External"/><Relationship Id="rId12" Type="http://schemas.openxmlformats.org/officeDocument/2006/relationships/hyperlink" Target="https://www.tiobe.com/tiobe-index/" TargetMode="External"/><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hyperlink" Target="http://www.tutorial.java4all.in/?q=collection-api-2" TargetMode="External"/><Relationship Id="rId11" Type="http://schemas.openxmlformats.org/officeDocument/2006/relationships/hyperlink" Target="https://www.researchgate.net/publication/310628856_ENSINAR_E_APRENDER_ALGORITMOS_E_PROGRAMACAO_NO_ENSINO_SUPERIOR_Desafios_e_melhores_praticas" TargetMode="External"/><Relationship Id="rId5" Type="http://schemas.openxmlformats.org/officeDocument/2006/relationships/hyperlink" Target="https://sites.google.com/site/historiasobreossitesdebusca/historia-site/o-que-e-expressoes-booleanas" TargetMode="External"/><Relationship Id="rId10" Type="http://schemas.openxmlformats.org/officeDocument/2006/relationships/hyperlink" Target="https://docs.oracle.com/javase/tutorial/collections/interfaces/index.html" TargetMode="External"/><Relationship Id="rId4" Type="http://schemas.openxmlformats.org/officeDocument/2006/relationships/image" Target="../media/image1.jpeg"/><Relationship Id="rId9" Type="http://schemas.openxmlformats.org/officeDocument/2006/relationships/hyperlink" Target="https://www.oracle.com/br/java/technologies/" TargetMode="External"/><Relationship Id="rId1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25.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25.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25.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25.pn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5.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25.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25.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25.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25.png"/><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25.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2.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jpeg"/><Relationship Id="rId4" Type="http://schemas.openxmlformats.org/officeDocument/2006/relationships/diagramData" Target="../diagrams/data2.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751648" y="7113240"/>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555081" y="6758626"/>
            <a:ext cx="1091389" cy="2646878"/>
          </a:xfrm>
          <a:prstGeom prst="rect">
            <a:avLst/>
          </a:prstGeom>
        </p:spPr>
        <p:txBody>
          <a:bodyPr wrap="square">
            <a:spAutoFit/>
          </a:bodyPr>
          <a:lstStyle/>
          <a:p>
            <a:r>
              <a:rPr lang="pt-BR" sz="16600" b="1" dirty="0" smtClean="0"/>
              <a:t>1</a:t>
            </a:r>
            <a:endParaRPr lang="pt-BR" sz="9600" dirty="0"/>
          </a:p>
        </p:txBody>
      </p:sp>
      <p:pic>
        <p:nvPicPr>
          <p:cNvPr id="4" name="Imagem 3"/>
          <p:cNvPicPr>
            <a:picLocks noChangeAspect="1"/>
          </p:cNvPicPr>
          <p:nvPr/>
        </p:nvPicPr>
        <p:blipFill>
          <a:blip r:embed="rId6"/>
          <a:stretch>
            <a:fillRect/>
          </a:stretch>
        </p:blipFill>
        <p:spPr>
          <a:xfrm>
            <a:off x="558962" y="1840482"/>
            <a:ext cx="6035618" cy="2579538"/>
          </a:xfrm>
          <a:prstGeom prst="rect">
            <a:avLst/>
          </a:prstGeom>
        </p:spPr>
      </p:pic>
      <p:pic>
        <p:nvPicPr>
          <p:cNvPr id="1026" name="Picture 2" descr="Struktur Data Binary Tree untuk representasi N-ary Tree | Males Ko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5398" y="4397835"/>
            <a:ext cx="3704038" cy="248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Tipos de dados primitivos (representação)</a:t>
            </a:r>
          </a:p>
          <a:p>
            <a:pPr fontAlgn="base"/>
            <a:r>
              <a:rPr lang="pt-BR" sz="1400" dirty="0"/>
              <a:t>–</a:t>
            </a:r>
            <a:endParaRPr lang="pt-BR" sz="1400" b="1" dirty="0"/>
          </a:p>
          <a:p>
            <a:pPr fontAlgn="base"/>
            <a:r>
              <a:rPr lang="pt-BR" sz="1400" b="1" dirty="0"/>
              <a:t>// </a:t>
            </a:r>
            <a:r>
              <a:rPr lang="pt-BR" sz="1400" dirty="0"/>
              <a:t>Dados, informação e conhecimento</a:t>
            </a:r>
          </a:p>
          <a:p>
            <a:pPr fontAlgn="base"/>
            <a:r>
              <a:rPr lang="pt-BR" sz="1400" b="1" dirty="0"/>
              <a:t>// </a:t>
            </a:r>
            <a:r>
              <a:rPr lang="pt-BR" sz="1400" dirty="0"/>
              <a:t>Tipos de dados primitivos</a:t>
            </a:r>
          </a:p>
          <a:p>
            <a:pPr fontAlgn="base"/>
            <a:r>
              <a:rPr lang="pt-BR" sz="1400" b="1" dirty="0"/>
              <a:t>// </a:t>
            </a:r>
            <a:r>
              <a:rPr lang="pt-BR" sz="1400" dirty="0"/>
              <a:t>Variáveis</a:t>
            </a:r>
          </a:p>
          <a:p>
            <a:pPr fontAlgn="base"/>
            <a:r>
              <a:rPr lang="pt-BR" sz="1400" b="1" dirty="0"/>
              <a:t>// </a:t>
            </a:r>
            <a:r>
              <a:rPr lang="pt-BR" sz="1400" dirty="0"/>
              <a:t>Linguagem Java</a:t>
            </a:r>
          </a:p>
          <a:p>
            <a:pPr fontAlgn="base"/>
            <a:r>
              <a:rPr lang="pt-BR" sz="1400" b="1" dirty="0"/>
              <a:t>// </a:t>
            </a:r>
            <a:r>
              <a:rPr lang="pt-BR" sz="1400" dirty="0"/>
              <a:t>Inserindo </a:t>
            </a:r>
            <a:r>
              <a:rPr lang="pt-BR" sz="1400" dirty="0" smtClean="0"/>
              <a:t>classes</a:t>
            </a:r>
          </a:p>
          <a:p>
            <a:pPr fontAlgn="base"/>
            <a:endParaRPr lang="pt-BR" sz="1400" dirty="0"/>
          </a:p>
          <a:p>
            <a:pPr fontAlgn="base"/>
            <a:r>
              <a:rPr lang="pt-BR" sz="1400" b="1" dirty="0"/>
              <a:t>Estruturas compostas homogêneas</a:t>
            </a:r>
          </a:p>
          <a:p>
            <a:pPr fontAlgn="base"/>
            <a:r>
              <a:rPr lang="pt-BR" sz="1400" dirty="0"/>
              <a:t>–</a:t>
            </a:r>
            <a:endParaRPr lang="pt-BR" sz="1400" b="1" dirty="0"/>
          </a:p>
          <a:p>
            <a:pPr fontAlgn="base"/>
            <a:r>
              <a:rPr lang="pt-BR" sz="1400" b="1" dirty="0"/>
              <a:t>// </a:t>
            </a:r>
            <a:r>
              <a:rPr lang="pt-BR" sz="1400" dirty="0"/>
              <a:t>Vetor</a:t>
            </a:r>
          </a:p>
          <a:p>
            <a:pPr fontAlgn="base"/>
            <a:r>
              <a:rPr lang="pt-BR" sz="1400" b="1" dirty="0"/>
              <a:t>// </a:t>
            </a:r>
            <a:r>
              <a:rPr lang="pt-BR" sz="1400" dirty="0"/>
              <a:t>Matriz</a:t>
            </a:r>
          </a:p>
          <a:p>
            <a:pPr fontAlgn="base"/>
            <a:endParaRPr lang="pt-BR" sz="1400" dirty="0" smtClean="0"/>
          </a:p>
          <a:p>
            <a:pPr fontAlgn="base"/>
            <a:r>
              <a:rPr lang="pt-BR" sz="1400" b="1" dirty="0"/>
              <a:t>Estruturas compostas heterogêneas</a:t>
            </a:r>
          </a:p>
          <a:p>
            <a:pPr fontAlgn="base"/>
            <a:r>
              <a:rPr lang="pt-BR" sz="1400" dirty="0"/>
              <a:t>–</a:t>
            </a:r>
            <a:endParaRPr lang="pt-BR" sz="1400" b="1" dirty="0"/>
          </a:p>
          <a:p>
            <a:pPr fontAlgn="base"/>
            <a:r>
              <a:rPr lang="pt-BR" sz="1400" b="1" dirty="0"/>
              <a:t>// </a:t>
            </a:r>
            <a:r>
              <a:rPr lang="pt-BR" sz="1400" dirty="0"/>
              <a:t>Instanciação </a:t>
            </a:r>
          </a:p>
          <a:p>
            <a:pPr fontAlgn="base"/>
            <a:r>
              <a:rPr lang="pt-BR" sz="1400" b="1" dirty="0"/>
              <a:t>// </a:t>
            </a:r>
            <a:r>
              <a:rPr lang="pt-BR" sz="1400" dirty="0"/>
              <a:t>Atribuição</a:t>
            </a:r>
          </a:p>
          <a:p>
            <a:pPr fontAlgn="base"/>
            <a:endParaRPr lang="pt-BR" sz="1400" dirty="0" smtClean="0"/>
          </a:p>
          <a:p>
            <a:pPr fontAlgn="base"/>
            <a:r>
              <a:rPr lang="pt-BR" sz="1400" b="1" dirty="0"/>
              <a:t>Tipos abstratos de dados</a:t>
            </a:r>
          </a:p>
          <a:p>
            <a:pPr fontAlgn="base"/>
            <a:r>
              <a:rPr lang="pt-BR" sz="1400" dirty="0"/>
              <a:t>–</a:t>
            </a:r>
            <a:endParaRPr lang="pt-BR" sz="1400" b="1" dirty="0"/>
          </a:p>
          <a:p>
            <a:pPr fontAlgn="base"/>
            <a:r>
              <a:rPr lang="pt-BR" sz="1400" b="1" dirty="0"/>
              <a:t>// </a:t>
            </a:r>
            <a:r>
              <a:rPr lang="pt-BR" sz="1400" dirty="0"/>
              <a:t>Tipos de armazenamento</a:t>
            </a:r>
          </a:p>
          <a:p>
            <a:pPr fontAlgn="base"/>
            <a:r>
              <a:rPr lang="pt-BR" sz="1400" b="1" dirty="0"/>
              <a:t>// </a:t>
            </a:r>
            <a:r>
              <a:rPr lang="pt-BR" sz="1400" dirty="0"/>
              <a:t>Coleções</a:t>
            </a:r>
          </a:p>
          <a:p>
            <a:pPr fontAlgn="base"/>
            <a:r>
              <a:rPr lang="pt-BR" sz="1400" b="1" dirty="0"/>
              <a:t>// </a:t>
            </a:r>
            <a:r>
              <a:rPr lang="pt-BR" sz="1400" dirty="0"/>
              <a:t>Exemplo do uso da </a:t>
            </a:r>
            <a:r>
              <a:rPr lang="pt-BR" sz="1400" i="1" dirty="0"/>
              <a:t>collection</a:t>
            </a:r>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Sistemas de Informação, muito se fala sobre dados, informação e conhecimento. Nessa disciplina, trabalha-se, em geral, com os dados. Já a computação, de forma geral, refere-se à informação e ao conhecimento. Previsão ou tendências, por sua vez, são tratadas na Inteligência de Negócios, ou BI (</a:t>
            </a:r>
            <a:r>
              <a:rPr lang="pt-BR" sz="1400" i="1" dirty="0"/>
              <a:t>Business Intelligence</a:t>
            </a:r>
            <a:r>
              <a:rPr lang="pt-BR" sz="1400" dirty="0" smtClean="0"/>
              <a:t>).</a:t>
            </a:r>
          </a:p>
          <a:p>
            <a:pPr fontAlgn="base"/>
            <a:endParaRPr lang="pt-BR" sz="1400" dirty="0"/>
          </a:p>
          <a:p>
            <a:pPr fontAlgn="base"/>
            <a:r>
              <a:rPr lang="pt-BR" sz="1400" b="1" dirty="0"/>
              <a:t>DADOS, INFORMAÇÃO E </a:t>
            </a:r>
            <a:r>
              <a:rPr lang="pt-BR" sz="1400" b="1" dirty="0" smtClean="0"/>
              <a:t>CONHECIMENTO</a:t>
            </a:r>
          </a:p>
          <a:p>
            <a:pPr fontAlgn="base"/>
            <a:endParaRPr lang="pt-BR" sz="1400" b="1" dirty="0"/>
          </a:p>
          <a:p>
            <a:pPr fontAlgn="base"/>
            <a:r>
              <a:rPr lang="pt-BR" sz="1400" dirty="0"/>
              <a:t>Os </a:t>
            </a:r>
            <a:r>
              <a:rPr lang="pt-BR" sz="1400" b="1" dirty="0"/>
              <a:t>dados</a:t>
            </a:r>
            <a:r>
              <a:rPr lang="pt-BR" sz="1400" dirty="0"/>
              <a:t> podem ser um conjunto de bits, uma palavra, uma letra, um número, ou podem assumir algum valor sem significado aparente.</a:t>
            </a:r>
          </a:p>
          <a:p>
            <a:pPr fontAlgn="base"/>
            <a:r>
              <a:rPr lang="pt-BR" sz="1400" dirty="0"/>
              <a:t>Por exemplo: abacate, R$ 5,00, 1 kg</a:t>
            </a:r>
            <a:r>
              <a:rPr lang="pt-BR" sz="1400" dirty="0" smtClean="0"/>
              <a:t>.</a:t>
            </a:r>
          </a:p>
          <a:p>
            <a:pPr fontAlgn="base"/>
            <a:endParaRPr lang="pt-BR" sz="1400" dirty="0"/>
          </a:p>
          <a:p>
            <a:pPr fontAlgn="base"/>
            <a:r>
              <a:rPr lang="pt-BR" sz="1400" dirty="0"/>
              <a:t>A </a:t>
            </a:r>
            <a:r>
              <a:rPr lang="pt-BR" sz="1400" b="1" dirty="0"/>
              <a:t>informação</a:t>
            </a:r>
            <a:r>
              <a:rPr lang="pt-BR" sz="1400" dirty="0"/>
              <a:t> é a união de diversos dados que possuem sentido ou significado</a:t>
            </a:r>
            <a:r>
              <a:rPr lang="pt-BR" sz="1400" dirty="0" smtClean="0"/>
              <a:t>.</a:t>
            </a:r>
          </a:p>
          <a:p>
            <a:pPr fontAlgn="base"/>
            <a:endParaRPr lang="pt-BR" sz="1400" dirty="0"/>
          </a:p>
          <a:p>
            <a:pPr fontAlgn="base"/>
            <a:r>
              <a:rPr lang="pt-BR" sz="1400" dirty="0"/>
              <a:t>Por exemplo: “Hoje, 1 kg do abacate está custando R$ 5,00 reais”.</a:t>
            </a:r>
          </a:p>
          <a:p>
            <a:pPr fontAlgn="base"/>
            <a:r>
              <a:rPr lang="pt-BR" sz="1400" dirty="0"/>
              <a:t>O </a:t>
            </a:r>
            <a:r>
              <a:rPr lang="pt-BR" sz="1400" b="1" dirty="0"/>
              <a:t>conhecimento</a:t>
            </a:r>
            <a:r>
              <a:rPr lang="pt-BR" sz="1400" dirty="0"/>
              <a:t> é a relação dos dados e informações, constituindo uma ação, aplicação ou saber em diversas áreas do conhecimento, geralmente empregada quando se cruzam valores.</a:t>
            </a:r>
          </a:p>
          <a:p>
            <a:pPr fontAlgn="base"/>
            <a:r>
              <a:rPr lang="pt-BR" sz="1400" dirty="0"/>
              <a:t>Por exemplo: “Há dez anos, no mês de dezembro, 1 kg do abacate custava R$ 5,00 reais</a:t>
            </a:r>
            <a:r>
              <a:rPr lang="pt-BR" sz="1400" dirty="0" smtClean="0"/>
              <a:t>”.</a:t>
            </a:r>
          </a:p>
          <a:p>
            <a:pPr fontAlgn="base"/>
            <a:endParaRPr lang="pt-BR" sz="1400" dirty="0"/>
          </a:p>
          <a:p>
            <a:pPr fontAlgn="base"/>
            <a:r>
              <a:rPr lang="pt-BR" sz="1400" dirty="0"/>
              <a:t>Os </a:t>
            </a:r>
            <a:r>
              <a:rPr lang="pt-BR" sz="1400" b="1" dirty="0"/>
              <a:t>dados</a:t>
            </a:r>
            <a:r>
              <a:rPr lang="pt-BR" sz="1400" dirty="0"/>
              <a:t>, em Estrutura de Dados, são trabalhados como forma primordial de computar ou solucionar problemas do mundo real, visando atender às </a:t>
            </a:r>
            <a:r>
              <a:rPr lang="pt-BR" sz="1400" b="1" dirty="0"/>
              <a:t>regras de negócio</a:t>
            </a:r>
            <a:r>
              <a:rPr lang="pt-BR" sz="1400" dirty="0"/>
              <a:t>, ou seja, as regras do mundo real que devem ser incorporadas no mundo computacional, ou atividades empresariais que utilizam esses dados como cadeia de valor do negócio.</a:t>
            </a:r>
          </a:p>
          <a:p>
            <a:pPr fontAlgn="base"/>
            <a:endParaRPr lang="pt-BR" sz="1400" dirty="0" smtClean="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Dados, informação e conhecimento</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067590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escolha do tipo de dado em Estrutura de Dados leva em consideração alguns aspectos, como</a:t>
            </a:r>
            <a:r>
              <a:rPr lang="pt-BR" sz="1400" dirty="0" smtClean="0"/>
              <a:t>:</a:t>
            </a:r>
          </a:p>
          <a:p>
            <a:pPr fontAlgn="base"/>
            <a:endParaRPr lang="pt-BR" sz="1400" dirty="0"/>
          </a:p>
          <a:p>
            <a:pPr fontAlgn="base"/>
            <a:r>
              <a:rPr lang="pt-BR" sz="1400" b="1" dirty="0"/>
              <a:t>1. Identificador</a:t>
            </a:r>
          </a:p>
          <a:p>
            <a:pPr fontAlgn="base"/>
            <a:r>
              <a:rPr lang="pt-BR" sz="1400" dirty="0"/>
              <a:t>Nome pelo qual a estrutura será identificada. Geralmente, possui ligação com sua aplicação no mundo real;</a:t>
            </a:r>
          </a:p>
          <a:p>
            <a:pPr fontAlgn="base"/>
            <a:endParaRPr lang="pt-BR" sz="1400" dirty="0" smtClean="0"/>
          </a:p>
          <a:p>
            <a:pPr fontAlgn="base"/>
            <a:r>
              <a:rPr lang="pt-BR" sz="1400" b="1" dirty="0"/>
              <a:t>2. Tipo de armazenamento</a:t>
            </a:r>
          </a:p>
          <a:p>
            <a:pPr fontAlgn="base"/>
            <a:r>
              <a:rPr lang="pt-BR" sz="1400" dirty="0"/>
              <a:t>Define se serão armazenadas letras, números, valores lógicos etc.;</a:t>
            </a:r>
          </a:p>
          <a:p>
            <a:pPr fontAlgn="base"/>
            <a:endParaRPr lang="pt-BR" sz="1400" dirty="0" smtClean="0"/>
          </a:p>
          <a:p>
            <a:pPr fontAlgn="base"/>
            <a:r>
              <a:rPr lang="pt-BR" sz="1400" b="1" dirty="0"/>
              <a:t>3. Velocidade em inserir dados</a:t>
            </a:r>
          </a:p>
          <a:p>
            <a:pPr fontAlgn="base"/>
            <a:r>
              <a:rPr lang="pt-BR" sz="1400" dirty="0"/>
              <a:t>A velocidade medida, geralmente em milissegundos, e pode variar dependendo do tipo de estrutura escolhida;</a:t>
            </a:r>
          </a:p>
          <a:p>
            <a:pPr fontAlgn="base"/>
            <a:endParaRPr lang="pt-BR" sz="1400" dirty="0" smtClean="0"/>
          </a:p>
          <a:p>
            <a:pPr fontAlgn="base"/>
            <a:r>
              <a:rPr lang="pt-BR" sz="1400" b="1" dirty="0"/>
              <a:t>4. Algoritmo de ordenação e localização de dados</a:t>
            </a:r>
          </a:p>
          <a:p>
            <a:pPr fontAlgn="base"/>
            <a:r>
              <a:rPr lang="pt-BR" sz="1400" dirty="0"/>
              <a:t>Existem muitos algoritmos específicos para cada tipo de estrutura, que dependem muito da sua aplicação.</a:t>
            </a:r>
          </a:p>
          <a:p>
            <a:pPr fontAlgn="base"/>
            <a:endParaRPr lang="pt-BR" sz="1400" dirty="0" smtClean="0"/>
          </a:p>
          <a:p>
            <a:pPr fontAlgn="base"/>
            <a:r>
              <a:rPr lang="pt-BR" sz="1400" dirty="0"/>
              <a:t>Às vezes, possuem estruturas que demoram mais para ordenar, mas que, por outro lado, são mais velozes para localizar os dados</a:t>
            </a:r>
            <a:r>
              <a:rPr lang="pt-BR" sz="1400" dirty="0" smtClean="0"/>
              <a:t>.</a:t>
            </a:r>
          </a:p>
          <a:p>
            <a:pPr fontAlgn="base"/>
            <a:endParaRPr lang="pt-BR" sz="1400" dirty="0"/>
          </a:p>
          <a:p>
            <a:pPr fontAlgn="base"/>
            <a:r>
              <a:rPr lang="pt-BR" sz="1400" dirty="0"/>
              <a:t>Através do tipo de aplicação de dados, verifica-se qual o melhor formato de dados para tanto. </a:t>
            </a:r>
            <a:endParaRPr lang="pt-BR" sz="1400" dirty="0" smtClean="0"/>
          </a:p>
          <a:p>
            <a:pPr fontAlgn="base"/>
            <a:endParaRPr lang="pt-BR" sz="1400" dirty="0"/>
          </a:p>
          <a:p>
            <a:pPr fontAlgn="base"/>
            <a:r>
              <a:rPr lang="pt-BR" sz="1400" dirty="0" smtClean="0"/>
              <a:t>Nesse </a:t>
            </a:r>
            <a:r>
              <a:rPr lang="pt-BR" sz="1400" dirty="0"/>
              <a:t>contexto, surgem os tipos de dados primitivos, que orientam ao programador a estrutura mais adequada para aplicação na regra de negócio.</a:t>
            </a:r>
          </a:p>
          <a:p>
            <a:pPr fontAlgn="base"/>
            <a:endParaRPr lang="pt-BR" sz="1400" dirty="0" smtClean="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Dados, informação e conhecimento</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873877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princípio da comunicação humana, classificávamos nossas trocas de informações em letras, números, sons e escrita. </a:t>
            </a:r>
            <a:endParaRPr lang="pt-BR" sz="1400" dirty="0" smtClean="0"/>
          </a:p>
          <a:p>
            <a:pPr fontAlgn="base"/>
            <a:endParaRPr lang="pt-BR" sz="1400" dirty="0"/>
          </a:p>
          <a:p>
            <a:pPr fontAlgn="base"/>
            <a:r>
              <a:rPr lang="pt-BR" sz="1400" dirty="0" smtClean="0"/>
              <a:t>Na </a:t>
            </a:r>
            <a:r>
              <a:rPr lang="pt-BR" sz="1400" dirty="0"/>
              <a:t>tentativa de usar essas classificações da comunicação, na computação, temos os </a:t>
            </a:r>
            <a:r>
              <a:rPr lang="pt-BR" sz="1400" b="1" dirty="0"/>
              <a:t>tipos de dados primitivos</a:t>
            </a:r>
            <a:r>
              <a:rPr lang="pt-BR" sz="1400" dirty="0"/>
              <a:t>, uma forma do homem (programador) comunicar-se com o computador</a:t>
            </a:r>
            <a:r>
              <a:rPr lang="pt-BR" sz="1400" dirty="0" smtClean="0"/>
              <a:t>.</a:t>
            </a:r>
          </a:p>
          <a:p>
            <a:pPr fontAlgn="base"/>
            <a:endParaRPr lang="pt-BR" sz="1400" dirty="0"/>
          </a:p>
          <a:p>
            <a:pPr fontAlgn="base"/>
            <a:r>
              <a:rPr lang="pt-BR" sz="1400" dirty="0"/>
              <a:t>Os tipos de dados primitivos também representam tipos de armazenamento de dados que assumem as seguintes características</a:t>
            </a:r>
            <a:r>
              <a:rPr lang="pt-BR" sz="1400" dirty="0" smtClean="0"/>
              <a:t>:</a:t>
            </a:r>
          </a:p>
          <a:p>
            <a:pPr fontAlgn="base"/>
            <a:endParaRPr lang="pt-BR" sz="1400" dirty="0"/>
          </a:p>
          <a:p>
            <a:pPr fontAlgn="base"/>
            <a:r>
              <a:rPr lang="pt-BR" sz="1400" b="1" dirty="0"/>
              <a:t>Cadeia</a:t>
            </a:r>
          </a:p>
          <a:p>
            <a:pPr fontAlgn="base"/>
            <a:r>
              <a:rPr lang="pt-BR" sz="1400" dirty="0"/>
              <a:t>–</a:t>
            </a:r>
            <a:endParaRPr lang="pt-BR" sz="1400" b="1" dirty="0"/>
          </a:p>
          <a:p>
            <a:pPr fontAlgn="base"/>
            <a:r>
              <a:rPr lang="pt-BR" sz="1400" dirty="0"/>
              <a:t>Para armazenar conjunto de letras, números e caracteres especiais, como: “João”, “três”, “16”, “email@test.com.br”, “(11) 91234-5678”, “Rua A, n° 1 – bairro: B1 – cidade: Cidade 1 – Estado: Es1 – UF: E1”;</a:t>
            </a:r>
          </a:p>
          <a:p>
            <a:pPr fontAlgn="base"/>
            <a:endParaRPr lang="pt-BR" sz="1400" dirty="0" smtClean="0"/>
          </a:p>
          <a:p>
            <a:pPr fontAlgn="base"/>
            <a:r>
              <a:rPr lang="pt-BR" sz="1400" b="1" dirty="0"/>
              <a:t>Inteiro</a:t>
            </a:r>
          </a:p>
          <a:p>
            <a:pPr fontAlgn="base"/>
            <a:r>
              <a:rPr lang="pt-BR" sz="1400" dirty="0"/>
              <a:t>–</a:t>
            </a:r>
            <a:endParaRPr lang="pt-BR" sz="1400" b="1" dirty="0"/>
          </a:p>
          <a:p>
            <a:pPr fontAlgn="base"/>
            <a:r>
              <a:rPr lang="pt-BR" sz="1400" dirty="0"/>
              <a:t>Para armazenar números positivos e negativos sem ponto flutuante, como: 1, -1, 7, 144.000, 40, -88</a:t>
            </a:r>
            <a:r>
              <a:rPr lang="pt-BR" sz="1400" dirty="0" smtClean="0"/>
              <a:t>;</a:t>
            </a:r>
          </a:p>
          <a:p>
            <a:pPr fontAlgn="base"/>
            <a:endParaRPr lang="pt-BR" sz="1400" dirty="0"/>
          </a:p>
          <a:p>
            <a:pPr fontAlgn="base"/>
            <a:r>
              <a:rPr lang="pt-BR" sz="1400" b="1" dirty="0"/>
              <a:t>Real</a:t>
            </a:r>
          </a:p>
          <a:p>
            <a:pPr fontAlgn="base"/>
            <a:r>
              <a:rPr lang="pt-BR" sz="1400" dirty="0"/>
              <a:t>–</a:t>
            </a:r>
            <a:endParaRPr lang="pt-BR" sz="1400" b="1" dirty="0"/>
          </a:p>
          <a:p>
            <a:pPr fontAlgn="base"/>
            <a:r>
              <a:rPr lang="pt-BR" sz="1400" dirty="0"/>
              <a:t>Para armazenar números reais, racionais, tanto positivos quanto negativos, como: 0,5, -0,5, 15,555, número π 3,1415;</a:t>
            </a:r>
          </a:p>
          <a:p>
            <a:pPr fontAlgn="base"/>
            <a:endParaRPr lang="pt-BR" sz="1400" dirty="0" smtClean="0"/>
          </a:p>
          <a:p>
            <a:pPr fontAlgn="base"/>
            <a:r>
              <a:rPr lang="pt-BR" sz="1400" b="1" dirty="0"/>
              <a:t>Lógico</a:t>
            </a:r>
          </a:p>
          <a:p>
            <a:pPr fontAlgn="base"/>
            <a:r>
              <a:rPr lang="pt-BR" sz="1400" dirty="0"/>
              <a:t>–</a:t>
            </a:r>
            <a:endParaRPr lang="pt-BR" sz="1400" b="1" dirty="0"/>
          </a:p>
          <a:p>
            <a:pPr fontAlgn="base"/>
            <a:r>
              <a:rPr lang="pt-BR" sz="1400" dirty="0"/>
              <a:t>Para armazenar valores como verdadeiro e falso, um ou zero, </a:t>
            </a:r>
            <a:r>
              <a:rPr lang="pt-BR" sz="1400" i="1" dirty="0"/>
              <a:t>true</a:t>
            </a:r>
            <a:r>
              <a:rPr lang="pt-BR" sz="1400" dirty="0"/>
              <a:t> ou </a:t>
            </a:r>
            <a:r>
              <a:rPr lang="pt-BR" sz="1400" i="1" dirty="0"/>
              <a:t>false</a:t>
            </a:r>
            <a:r>
              <a:rPr lang="pt-BR" sz="1400" dirty="0"/>
              <a:t>. Muito utilizado em toda a computação por ter um bit de espaço, é o tipo primitivo mais veloz no processador, diferente da cadeia que, por conta das operações lógicas executadas para demonstrar uma letra na tela ou no processador, torna-se um dos mais demorados. Porém, existem situações que só se pode utilizar a cadeia, e não outro dado.</a:t>
            </a:r>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Tipos de dados primitivos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961410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Pseudocódigo</a:t>
            </a:r>
            <a:endParaRPr lang="pt-BR" dirty="0"/>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Os </a:t>
            </a:r>
            <a:r>
              <a:rPr lang="pt-BR" sz="1400" dirty="0"/>
              <a:t>tipos de dados primitivos são utilizados em algoritmos e em </a:t>
            </a:r>
            <a:endParaRPr lang="pt-BR" sz="1400" dirty="0" smtClean="0"/>
          </a:p>
          <a:p>
            <a:pPr fontAlgn="base"/>
            <a:r>
              <a:rPr lang="pt-BR" sz="1400" dirty="0" smtClean="0"/>
              <a:t>esboços </a:t>
            </a:r>
            <a:r>
              <a:rPr lang="pt-BR" sz="1400" dirty="0"/>
              <a:t>de programação como pseudocódigos, fluxogramas e </a:t>
            </a:r>
            <a:endParaRPr lang="pt-BR" sz="1400" dirty="0" smtClean="0"/>
          </a:p>
          <a:p>
            <a:pPr fontAlgn="base"/>
            <a:r>
              <a:rPr lang="pt-BR" sz="1400" dirty="0" smtClean="0"/>
              <a:t>descrição </a:t>
            </a:r>
            <a:r>
              <a:rPr lang="pt-BR" sz="1400" dirty="0"/>
              <a:t>narrativa.</a:t>
            </a:r>
          </a:p>
          <a:p>
            <a:pPr fontAlgn="base"/>
            <a:endParaRPr lang="pt-BR" sz="1400" dirty="0" smtClean="0"/>
          </a:p>
          <a:p>
            <a:pPr fontAlgn="base"/>
            <a:r>
              <a:rPr lang="pt-BR" sz="1400" dirty="0" smtClean="0"/>
              <a:t>//</a:t>
            </a:r>
            <a:r>
              <a:rPr lang="pt-BR" sz="1400" b="1" dirty="0"/>
              <a:t> pseudocódigo</a:t>
            </a:r>
            <a:r>
              <a:rPr lang="pt-BR" sz="1400" dirty="0"/>
              <a:t/>
            </a:r>
            <a:br>
              <a:rPr lang="pt-BR" sz="1400" dirty="0"/>
            </a:br>
            <a:r>
              <a:rPr lang="pt-BR" sz="1400" dirty="0"/>
              <a:t>O</a:t>
            </a:r>
            <a:r>
              <a:rPr lang="pt-BR" sz="1400" b="1" dirty="0"/>
              <a:t> </a:t>
            </a:r>
            <a:r>
              <a:rPr lang="pt-BR" b="1" dirty="0"/>
              <a:t>pseudocódigo</a:t>
            </a:r>
            <a:r>
              <a:rPr lang="pt-BR" sz="1400" dirty="0"/>
              <a:t> é um esboço em português (ou língua nativa) </a:t>
            </a:r>
            <a:endParaRPr lang="pt-BR" sz="1400" dirty="0" smtClean="0"/>
          </a:p>
          <a:p>
            <a:pPr fontAlgn="base"/>
            <a:r>
              <a:rPr lang="pt-BR" sz="1400" dirty="0" smtClean="0"/>
              <a:t>de </a:t>
            </a:r>
            <a:r>
              <a:rPr lang="pt-BR" sz="1400" dirty="0"/>
              <a:t>instruções de programação</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b="1" dirty="0"/>
              <a:t>Algoritmo</a:t>
            </a:r>
            <a:r>
              <a:rPr lang="pt-BR" sz="1400" dirty="0"/>
              <a:t> Média</a:t>
            </a:r>
            <a:br>
              <a:rPr lang="pt-BR" sz="1400" dirty="0"/>
            </a:br>
            <a:r>
              <a:rPr lang="pt-BR" sz="1400" b="1" dirty="0"/>
              <a:t>Declarações</a:t>
            </a:r>
            <a:r>
              <a:rPr lang="pt-BR" sz="1400" dirty="0"/>
              <a:t/>
            </a:r>
            <a:br>
              <a:rPr lang="pt-BR" sz="1400" dirty="0"/>
            </a:br>
            <a:r>
              <a:rPr lang="pt-BR" sz="1400" dirty="0"/>
              <a:t>n1, n2, média: real</a:t>
            </a:r>
          </a:p>
          <a:p>
            <a:pPr fontAlgn="base"/>
            <a:r>
              <a:rPr lang="pt-BR" sz="1400" b="1" dirty="0"/>
              <a:t>INICIO</a:t>
            </a:r>
            <a:r>
              <a:rPr lang="pt-BR" sz="1400" dirty="0"/>
              <a:t/>
            </a:r>
            <a:br>
              <a:rPr lang="pt-BR" sz="1400" dirty="0"/>
            </a:br>
            <a:r>
              <a:rPr lang="pt-BR" sz="1400" dirty="0"/>
              <a:t>           </a:t>
            </a:r>
            <a:r>
              <a:rPr lang="pt-BR" sz="1400" b="1" dirty="0"/>
              <a:t>Leia</a:t>
            </a:r>
            <a:r>
              <a:rPr lang="pt-BR" sz="1400" dirty="0"/>
              <a:t> (n1)</a:t>
            </a:r>
            <a:br>
              <a:rPr lang="pt-BR" sz="1400" dirty="0"/>
            </a:br>
            <a:r>
              <a:rPr lang="pt-BR" sz="1400" dirty="0"/>
              <a:t>           </a:t>
            </a:r>
            <a:r>
              <a:rPr lang="pt-BR" sz="1400" b="1" dirty="0"/>
              <a:t>Leia</a:t>
            </a:r>
            <a:r>
              <a:rPr lang="pt-BR" sz="1400" dirty="0"/>
              <a:t> (n2)</a:t>
            </a:r>
          </a:p>
          <a:p>
            <a:pPr fontAlgn="base"/>
            <a:r>
              <a:rPr lang="pt-BR" sz="1400" dirty="0"/>
              <a:t>           Média &lt; -(n1 + n2)/2</a:t>
            </a:r>
          </a:p>
          <a:p>
            <a:pPr fontAlgn="base"/>
            <a:r>
              <a:rPr lang="pt-BR" sz="1400" b="1" dirty="0"/>
              <a:t>SE</a:t>
            </a:r>
            <a:r>
              <a:rPr lang="pt-BR" sz="1400" dirty="0"/>
              <a:t> média &gt; = 6  </a:t>
            </a:r>
            <a:r>
              <a:rPr lang="pt-BR" sz="1400" b="1" dirty="0"/>
              <a:t>Então faça</a:t>
            </a:r>
            <a:r>
              <a:rPr lang="pt-BR" sz="1400" dirty="0"/>
              <a:t/>
            </a:r>
            <a:br>
              <a:rPr lang="pt-BR" sz="1400" dirty="0"/>
            </a:br>
            <a:r>
              <a:rPr lang="pt-BR" sz="1400" dirty="0"/>
              <a:t>           </a:t>
            </a:r>
            <a:r>
              <a:rPr lang="pt-BR" sz="1400" b="1" dirty="0"/>
              <a:t>Escreva</a:t>
            </a:r>
            <a:r>
              <a:rPr lang="pt-BR" sz="1400" dirty="0"/>
              <a:t> (“Aprovado”)</a:t>
            </a:r>
            <a:br>
              <a:rPr lang="pt-BR" sz="1400" dirty="0"/>
            </a:br>
            <a:r>
              <a:rPr lang="pt-BR" sz="1400" dirty="0"/>
              <a:t>       </a:t>
            </a:r>
            <a:r>
              <a:rPr lang="pt-BR" sz="1400" b="1" dirty="0"/>
              <a:t>SENÃO</a:t>
            </a:r>
            <a:r>
              <a:rPr lang="pt-BR" sz="1400" dirty="0"/>
              <a:t/>
            </a:r>
            <a:br>
              <a:rPr lang="pt-BR" sz="1400" dirty="0"/>
            </a:br>
            <a:r>
              <a:rPr lang="pt-BR" sz="1400" b="1" dirty="0"/>
              <a:t>Escreva</a:t>
            </a:r>
            <a:r>
              <a:rPr lang="pt-BR" sz="1400" dirty="0"/>
              <a:t> (“Reprovado”)</a:t>
            </a:r>
            <a:br>
              <a:rPr lang="pt-BR" sz="1400" dirty="0"/>
            </a:br>
            <a:r>
              <a:rPr lang="pt-BR" sz="1400" dirty="0"/>
              <a:t>         </a:t>
            </a:r>
            <a:r>
              <a:rPr lang="pt-BR" sz="1400" b="1" dirty="0"/>
              <a:t>FIMSE</a:t>
            </a:r>
            <a:r>
              <a:rPr lang="pt-BR" sz="1400" dirty="0"/>
              <a:t/>
            </a:r>
            <a:br>
              <a:rPr lang="pt-BR" sz="1400" dirty="0"/>
            </a:br>
            <a:r>
              <a:rPr lang="pt-BR" sz="1400" b="1" dirty="0"/>
              <a:t>FIM</a:t>
            </a:r>
            <a:r>
              <a:rPr lang="pt-BR" sz="1400" dirty="0"/>
              <a:t> </a:t>
            </a:r>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784750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Fluxogramas</a:t>
            </a:r>
            <a:endParaRPr lang="pt-BR" dirty="0"/>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a:t>
            </a:r>
            <a:r>
              <a:rPr lang="pt-BR" sz="1400" b="1" dirty="0"/>
              <a:t> fluxogramas</a:t>
            </a:r>
            <a:endParaRPr lang="pt-BR" sz="1400" dirty="0" smtClean="0"/>
          </a:p>
          <a:p>
            <a:pPr fontAlgn="base"/>
            <a:r>
              <a:rPr lang="pt-BR" sz="1400" dirty="0" smtClean="0"/>
              <a:t>Os</a:t>
            </a:r>
            <a:r>
              <a:rPr lang="pt-BR" sz="1400" b="1" dirty="0"/>
              <a:t> </a:t>
            </a:r>
            <a:r>
              <a:rPr lang="pt-BR" b="1" dirty="0"/>
              <a:t>fluxogramas</a:t>
            </a:r>
            <a:r>
              <a:rPr lang="pt-BR" sz="1400" dirty="0"/>
              <a:t> são representações de simbólica que </a:t>
            </a:r>
            <a:endParaRPr lang="pt-BR" sz="1400" dirty="0" smtClean="0"/>
          </a:p>
          <a:p>
            <a:pPr fontAlgn="base"/>
            <a:r>
              <a:rPr lang="pt-BR" sz="1400" dirty="0" smtClean="0"/>
              <a:t>representam </a:t>
            </a:r>
            <a:r>
              <a:rPr lang="pt-BR" sz="1400" dirty="0"/>
              <a:t>um algoritmo em forma gráfica</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Diagrama </a:t>
            </a:r>
            <a:r>
              <a:rPr lang="pt-BR" sz="1400" b="1" dirty="0"/>
              <a:t>1</a:t>
            </a:r>
            <a:r>
              <a:rPr lang="pt-BR" sz="1400" dirty="0"/>
              <a:t>. Exemplo de fluxograma: média aritmética de nota de escola.</a:t>
            </a:r>
          </a:p>
          <a:p>
            <a:pPr fontAlgn="base"/>
            <a:r>
              <a:rPr lang="pt-BR" sz="1400" dirty="0"/>
              <a:t> </a:t>
            </a:r>
            <a:r>
              <a:rPr lang="pt-BR" sz="1400" dirty="0" smtClean="0"/>
              <a:t>     </a:t>
            </a:r>
            <a:r>
              <a:rPr lang="pt-BR" sz="1400" b="1" dirty="0" smtClean="0"/>
              <a:t>Fonte</a:t>
            </a:r>
            <a:r>
              <a:rPr lang="pt-BR" sz="1400" dirty="0"/>
              <a:t>: ADALBERTO apud QUINTELA, 2016, p. 7..</a:t>
            </a:r>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8"/>
          <a:stretch>
            <a:fillRect/>
          </a:stretch>
        </p:blipFill>
        <p:spPr>
          <a:xfrm>
            <a:off x="1591948" y="2848117"/>
            <a:ext cx="3543473" cy="5820900"/>
          </a:xfrm>
          <a:prstGeom prst="rect">
            <a:avLst/>
          </a:prstGeom>
        </p:spPr>
      </p:pic>
    </p:spTree>
    <p:extLst>
      <p:ext uri="{BB962C8B-B14F-4D97-AF65-F5344CB8AC3E}">
        <p14:creationId xmlns:p14="http://schemas.microsoft.com/office/powerpoint/2010/main" val="1492007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Descrição narrativa</a:t>
            </a:r>
            <a:endParaRPr lang="pt-BR" dirty="0"/>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r>
              <a:rPr lang="pt-BR" sz="1400" b="1" dirty="0" smtClean="0"/>
              <a:t>//</a:t>
            </a:r>
            <a:r>
              <a:rPr lang="pt-BR" sz="1400" b="1" dirty="0"/>
              <a:t> </a:t>
            </a:r>
            <a:r>
              <a:rPr lang="pt-BR" sz="1400" dirty="0"/>
              <a:t>Descrição narrativa</a:t>
            </a:r>
            <a:endParaRPr lang="pt-BR" sz="1400" dirty="0" smtClean="0"/>
          </a:p>
          <a:p>
            <a:pPr fontAlgn="base"/>
            <a:r>
              <a:rPr lang="pt-BR" sz="1600" b="1" dirty="0" smtClean="0"/>
              <a:t>Descrição </a:t>
            </a:r>
            <a:r>
              <a:rPr lang="pt-BR" sz="1600" b="1" dirty="0"/>
              <a:t>narrativa</a:t>
            </a:r>
            <a:r>
              <a:rPr lang="pt-BR" sz="1400" dirty="0"/>
              <a:t> é o algoritmo dito em língua materna </a:t>
            </a:r>
            <a:endParaRPr lang="pt-BR" sz="1400" dirty="0" smtClean="0"/>
          </a:p>
          <a:p>
            <a:pPr fontAlgn="base"/>
            <a:r>
              <a:rPr lang="pt-BR" sz="1400" dirty="0" smtClean="0"/>
              <a:t>em </a:t>
            </a:r>
            <a:r>
              <a:rPr lang="pt-BR" sz="1400" dirty="0"/>
              <a:t>formato descritivo, ou seja, é como se fosse uma conversa </a:t>
            </a:r>
            <a:endParaRPr lang="pt-BR" sz="1400" dirty="0" smtClean="0"/>
          </a:p>
          <a:p>
            <a:pPr fontAlgn="base"/>
            <a:r>
              <a:rPr lang="pt-BR" sz="1400" dirty="0" smtClean="0"/>
              <a:t>entre </a:t>
            </a:r>
            <a:r>
              <a:rPr lang="pt-BR" sz="1400" dirty="0"/>
              <a:t>dois seres humanos</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dirty="0"/>
              <a:t>1) Ler Nota1 e Nota2 do aluno;</a:t>
            </a:r>
            <a:br>
              <a:rPr lang="pt-BR" sz="1400" dirty="0"/>
            </a:br>
            <a:r>
              <a:rPr lang="pt-BR" sz="1400" dirty="0"/>
              <a:t>2) Calcular a média aritmética (N1 + N2)/2</a:t>
            </a:r>
            <a:br>
              <a:rPr lang="pt-BR" sz="1400" dirty="0"/>
            </a:br>
            <a:r>
              <a:rPr lang="pt-BR" sz="1400" dirty="0"/>
              <a:t>3) Verificar se a média é maior ou igual a 6;</a:t>
            </a:r>
            <a:br>
              <a:rPr lang="pt-BR" sz="1400" dirty="0"/>
            </a:br>
            <a:r>
              <a:rPr lang="pt-BR" sz="1400" dirty="0"/>
              <a:t>4) Se sim, aprovado; se não, reprovado.</a:t>
            </a:r>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153427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Abstração</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r>
              <a:rPr lang="pt-BR" sz="1400" dirty="0" smtClean="0"/>
              <a:t>Os </a:t>
            </a:r>
            <a:r>
              <a:rPr lang="pt-BR" sz="1400" dirty="0"/>
              <a:t>tipos de dados primitivos são, na Estrutura de Dados, o seu </a:t>
            </a:r>
            <a:endParaRPr lang="pt-BR" sz="1400" dirty="0" smtClean="0"/>
          </a:p>
          <a:p>
            <a:pPr fontAlgn="base"/>
            <a:r>
              <a:rPr lang="pt-BR" sz="1400" dirty="0" smtClean="0"/>
              <a:t>pontapé </a:t>
            </a:r>
            <a:r>
              <a:rPr lang="pt-BR" sz="1400" dirty="0"/>
              <a:t>inicial, pois é através dos tipos de dados primitivos que </a:t>
            </a:r>
            <a:endParaRPr lang="pt-BR" sz="1400" dirty="0" smtClean="0"/>
          </a:p>
          <a:p>
            <a:pPr fontAlgn="base"/>
            <a:r>
              <a:rPr lang="pt-BR" sz="1400" dirty="0" smtClean="0"/>
              <a:t>se </a:t>
            </a:r>
            <a:r>
              <a:rPr lang="pt-BR" sz="1400" dirty="0"/>
              <a:t>consegue ter a </a:t>
            </a:r>
            <a:r>
              <a:rPr lang="pt-BR" sz="1400" b="1" dirty="0"/>
              <a:t>abstração</a:t>
            </a:r>
            <a:r>
              <a:rPr lang="pt-BR" sz="1400" dirty="0" smtClean="0"/>
              <a:t>.</a:t>
            </a:r>
          </a:p>
          <a:p>
            <a:pPr fontAlgn="base"/>
            <a:endParaRPr lang="pt-BR" sz="1400" dirty="0"/>
          </a:p>
          <a:p>
            <a:pPr fontAlgn="base"/>
            <a:r>
              <a:rPr lang="pt-BR" sz="1400" b="1" dirty="0"/>
              <a:t>// </a:t>
            </a:r>
            <a:r>
              <a:rPr lang="pt-BR" sz="1400" dirty="0"/>
              <a:t>Abstração </a:t>
            </a:r>
            <a:endParaRPr lang="pt-BR" sz="1400" dirty="0" smtClean="0"/>
          </a:p>
          <a:p>
            <a:pPr fontAlgn="base"/>
            <a:r>
              <a:rPr lang="pt-BR" sz="1400" b="1" dirty="0" smtClean="0"/>
              <a:t>Abstração</a:t>
            </a:r>
            <a:r>
              <a:rPr lang="pt-BR" sz="1400" dirty="0"/>
              <a:t> é uma técnica da computação e modelagem da </a:t>
            </a:r>
            <a:endParaRPr lang="pt-BR" sz="1400" dirty="0" smtClean="0"/>
          </a:p>
          <a:p>
            <a:pPr fontAlgn="base"/>
            <a:r>
              <a:rPr lang="pt-BR" sz="1400" dirty="0" smtClean="0"/>
              <a:t>matemática </a:t>
            </a:r>
            <a:r>
              <a:rPr lang="pt-BR" sz="1400" dirty="0"/>
              <a:t>formal que consiste em absorver características do </a:t>
            </a:r>
            <a:endParaRPr lang="pt-BR" sz="1400" dirty="0" smtClean="0"/>
          </a:p>
          <a:p>
            <a:pPr fontAlgn="base"/>
            <a:r>
              <a:rPr lang="pt-BR" sz="1400" dirty="0" smtClean="0"/>
              <a:t>mundo </a:t>
            </a:r>
            <a:r>
              <a:rPr lang="pt-BR" sz="1400" dirty="0"/>
              <a:t>real e transformá-lo em computacional</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b="1" dirty="0"/>
              <a:t>Hoje</a:t>
            </a:r>
            <a:r>
              <a:rPr lang="pt-BR" sz="1400" dirty="0"/>
              <a:t> o estudante</a:t>
            </a:r>
            <a:r>
              <a:rPr lang="pt-BR" sz="1400" b="1" dirty="0"/>
              <a:t> Pedro</a:t>
            </a:r>
            <a:r>
              <a:rPr lang="pt-BR" sz="1400" dirty="0"/>
              <a:t> tirou nota </a:t>
            </a:r>
            <a:r>
              <a:rPr lang="pt-BR" sz="1400" b="1" dirty="0"/>
              <a:t>9,5 </a:t>
            </a:r>
            <a:r>
              <a:rPr lang="pt-BR" sz="1400" dirty="0"/>
              <a:t>de média</a:t>
            </a:r>
            <a:r>
              <a:rPr lang="pt-BR" sz="1400" dirty="0" smtClean="0"/>
              <a:t>.</a:t>
            </a:r>
          </a:p>
          <a:p>
            <a:pPr fontAlgn="base"/>
            <a:r>
              <a:rPr lang="pt-BR" sz="1400" dirty="0"/>
              <a:t/>
            </a:r>
            <a:br>
              <a:rPr lang="pt-BR" sz="1400" dirty="0"/>
            </a:br>
            <a:r>
              <a:rPr lang="pt-BR" sz="1400" dirty="0"/>
              <a:t>A abstração dessa afirmação seria retirar o que pode ser computável dessa situação</a:t>
            </a:r>
            <a:r>
              <a:rPr lang="pt-BR" sz="1400" dirty="0" smtClean="0"/>
              <a:t>.</a:t>
            </a:r>
          </a:p>
          <a:p>
            <a:pPr fontAlgn="base"/>
            <a:endParaRPr lang="pt-BR" sz="1400" dirty="0"/>
          </a:p>
          <a:p>
            <a:pPr fontAlgn="base"/>
            <a:r>
              <a:rPr lang="pt-BR" sz="1400" b="1" dirty="0"/>
              <a:t>Hoje</a:t>
            </a:r>
            <a:r>
              <a:rPr lang="pt-BR" sz="1400" dirty="0"/>
              <a:t> – data – </a:t>
            </a:r>
            <a:r>
              <a:rPr lang="pt-BR" sz="1400" b="1" dirty="0"/>
              <a:t>tipo cadeia</a:t>
            </a:r>
            <a:r>
              <a:rPr lang="pt-BR" sz="1400" dirty="0"/>
              <a:t>;</a:t>
            </a:r>
            <a:br>
              <a:rPr lang="pt-BR" sz="1400" dirty="0"/>
            </a:br>
            <a:r>
              <a:rPr lang="pt-BR" sz="1400" b="1" dirty="0"/>
              <a:t>Pedro</a:t>
            </a:r>
            <a:r>
              <a:rPr lang="pt-BR" sz="1400" dirty="0"/>
              <a:t> – um nome e sua qualificação – </a:t>
            </a:r>
            <a:r>
              <a:rPr lang="pt-BR" sz="1400" b="1" dirty="0"/>
              <a:t>tipo cadeia</a:t>
            </a:r>
            <a:r>
              <a:rPr lang="pt-BR" sz="1400" dirty="0"/>
              <a:t>;</a:t>
            </a:r>
            <a:br>
              <a:rPr lang="pt-BR" sz="1400" dirty="0"/>
            </a:br>
            <a:r>
              <a:rPr lang="pt-BR" sz="1400" b="1" dirty="0"/>
              <a:t>9,5</a:t>
            </a:r>
            <a:r>
              <a:rPr lang="pt-BR" sz="1400" dirty="0"/>
              <a:t> – um valor numérico "quebrado" como nota de uma média – </a:t>
            </a:r>
            <a:r>
              <a:rPr lang="pt-BR" sz="1400" b="1" dirty="0"/>
              <a:t>tipo real</a:t>
            </a:r>
            <a:r>
              <a:rPr lang="pt-BR" sz="1400" dirty="0"/>
              <a:t>.</a:t>
            </a:r>
          </a:p>
          <a:p>
            <a:pPr fontAlgn="base"/>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788728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algoritmo e na computação, temos as </a:t>
            </a:r>
            <a:r>
              <a:rPr lang="pt-BR" sz="1400" b="1" dirty="0"/>
              <a:t>variáveis</a:t>
            </a:r>
            <a:r>
              <a:rPr lang="pt-BR" sz="1400" dirty="0"/>
              <a:t>, que são definidas como espaço em memória que possui um identificador e pode alocar dados. Como nos tipos de dados primitivos que compõem a cadeia (inteiro, real e lógico), nas linguagens de programação, temos tipos primitivos mais específicos, em que cada linguagem possui seu tipo primitivo, porém, algumas linguagens possuem um padrão</a:t>
            </a:r>
            <a:r>
              <a:rPr lang="pt-BR" sz="1400" dirty="0" smtClean="0"/>
              <a:t>.</a:t>
            </a:r>
          </a:p>
          <a:p>
            <a:pPr fontAlgn="base"/>
            <a:endParaRPr lang="pt-BR" sz="1400" dirty="0"/>
          </a:p>
          <a:p>
            <a:pPr fontAlgn="base"/>
            <a:r>
              <a:rPr lang="pt-BR" sz="1400" dirty="0"/>
              <a:t>Nesta disciplina, será utilizada a linguagem Java nos exemplos. Nessa linguagem, para definir uma variável, usa-se o conceito de </a:t>
            </a:r>
            <a:r>
              <a:rPr lang="pt-BR" sz="1400" b="1" dirty="0"/>
              <a:t>declaração de variável</a:t>
            </a:r>
            <a:r>
              <a:rPr lang="pt-BR" sz="1400" dirty="0"/>
              <a:t>. </a:t>
            </a:r>
            <a:endParaRPr lang="pt-BR" sz="1400" dirty="0" smtClean="0"/>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dirty="0"/>
              <a:t>int idade = 33;</a:t>
            </a:r>
          </a:p>
          <a:p>
            <a:pPr fontAlgn="base"/>
            <a:r>
              <a:rPr lang="pt-BR" sz="1400" b="1" dirty="0"/>
              <a:t>Int</a:t>
            </a:r>
            <a:r>
              <a:rPr lang="pt-BR" sz="1400" dirty="0"/>
              <a:t>: é o tipo primitivo da linguagem;</a:t>
            </a:r>
            <a:br>
              <a:rPr lang="pt-BR" sz="1400" dirty="0"/>
            </a:br>
            <a:r>
              <a:rPr lang="pt-BR" sz="1400" b="1" dirty="0"/>
              <a:t>Idade</a:t>
            </a:r>
            <a:r>
              <a:rPr lang="pt-BR" sz="1400" dirty="0"/>
              <a:t>: é o identificador da variável ou nome da variável;</a:t>
            </a:r>
            <a:br>
              <a:rPr lang="pt-BR" sz="1400" dirty="0"/>
            </a:br>
            <a:r>
              <a:rPr lang="pt-BR" sz="1400" b="1" dirty="0"/>
              <a:t>=</a:t>
            </a:r>
            <a:r>
              <a:rPr lang="pt-BR" sz="1400" dirty="0"/>
              <a:t> – símbolo de atribuição;</a:t>
            </a:r>
            <a:br>
              <a:rPr lang="pt-BR" sz="1400" dirty="0"/>
            </a:br>
            <a:r>
              <a:rPr lang="pt-BR" sz="1400" b="1" dirty="0"/>
              <a:t>33</a:t>
            </a:r>
            <a:r>
              <a:rPr lang="pt-BR" sz="1400" dirty="0"/>
              <a:t>: valor a ser atribuído na variável idade;</a:t>
            </a:r>
            <a:br>
              <a:rPr lang="pt-BR" sz="1400" dirty="0"/>
            </a:br>
            <a:r>
              <a:rPr lang="pt-BR" sz="1400" b="1" dirty="0"/>
              <a:t>;</a:t>
            </a:r>
            <a:r>
              <a:rPr lang="pt-BR" sz="1400" dirty="0"/>
              <a:t> – delimitador, ou seja, o final da instrução.</a:t>
            </a:r>
          </a:p>
          <a:p>
            <a:pPr fontAlgn="base"/>
            <a:endParaRPr lang="pt-BR" sz="1400" dirty="0" smtClean="0"/>
          </a:p>
          <a:p>
            <a:pPr fontAlgn="base"/>
            <a:r>
              <a:rPr lang="pt-BR" sz="1400" b="1" dirty="0"/>
              <a:t>Char</a:t>
            </a:r>
            <a:r>
              <a:rPr lang="pt-BR" sz="1400" dirty="0"/>
              <a:t>: valor como letra, caractere ou número, que corresponde à cadeia em algoritmos, porém, tem a característica de receber apenas </a:t>
            </a:r>
            <a:r>
              <a:rPr lang="pt-BR" sz="1400" b="1" dirty="0"/>
              <a:t>um</a:t>
            </a:r>
            <a:r>
              <a:rPr lang="pt-BR" sz="1400" dirty="0"/>
              <a:t> item, entre letra, caractere ou número, dentro de aspas simples</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dirty="0"/>
              <a:t>char letra = ‘a’;</a:t>
            </a:r>
            <a:br>
              <a:rPr lang="pt-BR" sz="1400" dirty="0"/>
            </a:br>
            <a:r>
              <a:rPr lang="pt-BR" sz="1400" dirty="0"/>
              <a:t>char caractere = ‘#’;</a:t>
            </a:r>
            <a:br>
              <a:rPr lang="pt-BR" sz="1400" dirty="0"/>
            </a:br>
            <a:r>
              <a:rPr lang="pt-BR" sz="1400" dirty="0"/>
              <a:t>char numero = ‘2’;</a:t>
            </a:r>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Variáveis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378515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73" y="1049714"/>
            <a:ext cx="1035924" cy="10693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73689" y="1023347"/>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639815"/>
            <a:ext cx="6286544" cy="7345634"/>
          </a:xfrm>
          <a:prstGeom prst="rect">
            <a:avLst/>
          </a:prstGeom>
        </p:spPr>
        <p:txBody>
          <a:bodyPr vert="horz" lIns="91440" tIns="45720" rIns="91440" bIns="45720" rtlCol="0" anchor="t">
            <a:noAutofit/>
          </a:bodyPr>
          <a:lstStyle/>
          <a:p>
            <a:pPr fontAlgn="base"/>
            <a:endParaRPr lang="pt-BR" sz="2400" b="1" dirty="0" smtClean="0"/>
          </a:p>
          <a:p>
            <a:pPr fontAlgn="base"/>
            <a:r>
              <a:rPr lang="pt-BR" sz="2400" b="1" dirty="0" smtClean="0"/>
              <a:t>Unidade 01: </a:t>
            </a:r>
          </a:p>
          <a:p>
            <a:pPr fontAlgn="base"/>
            <a:endParaRPr lang="pt-BR" sz="2400" b="1" dirty="0" smtClean="0"/>
          </a:p>
          <a:p>
            <a:pPr fontAlgn="base"/>
            <a:r>
              <a:rPr lang="pt-BR" sz="2400" b="1" dirty="0" smtClean="0"/>
              <a:t>//</a:t>
            </a:r>
            <a:r>
              <a:rPr lang="pt-BR" sz="2400" b="1" dirty="0"/>
              <a:t> </a:t>
            </a:r>
            <a:r>
              <a:rPr lang="pt-BR" sz="2400" dirty="0"/>
              <a:t>tipos de dados primitivos (representação)</a:t>
            </a:r>
          </a:p>
          <a:p>
            <a:pPr fontAlgn="base"/>
            <a:r>
              <a:rPr lang="pt-BR" sz="2400" b="1" dirty="0"/>
              <a:t>// </a:t>
            </a:r>
            <a:r>
              <a:rPr lang="pt-BR" sz="2400" dirty="0"/>
              <a:t>estruturas compostas homogêneas</a:t>
            </a:r>
          </a:p>
          <a:p>
            <a:pPr fontAlgn="base"/>
            <a:r>
              <a:rPr lang="pt-BR" sz="2400" b="1" dirty="0"/>
              <a:t>// </a:t>
            </a:r>
            <a:r>
              <a:rPr lang="pt-BR" sz="2400" dirty="0"/>
              <a:t>estruturas compostas heterogêneas</a:t>
            </a:r>
          </a:p>
          <a:p>
            <a:pPr fontAlgn="base"/>
            <a:r>
              <a:rPr lang="pt-BR" sz="2400" b="1" dirty="0"/>
              <a:t>// </a:t>
            </a:r>
            <a:r>
              <a:rPr lang="pt-BR" sz="2400" dirty="0"/>
              <a:t>tipos abstratos de dados</a:t>
            </a:r>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Não poderia ser escrito, por exemplo, char nome = ‘José’, pois o tipo char não recebe mais que um valor</a:t>
            </a:r>
            <a:r>
              <a:rPr lang="pt-BR" sz="1400" dirty="0" smtClean="0"/>
              <a:t>.</a:t>
            </a:r>
          </a:p>
          <a:p>
            <a:pPr fontAlgn="base"/>
            <a:endParaRPr lang="pt-BR" sz="1400" dirty="0"/>
          </a:p>
          <a:p>
            <a:pPr fontAlgn="base"/>
            <a:r>
              <a:rPr lang="pt-BR" sz="1400" b="1" dirty="0"/>
              <a:t>Byte</a:t>
            </a:r>
          </a:p>
          <a:p>
            <a:pPr fontAlgn="base"/>
            <a:r>
              <a:rPr lang="pt-BR" sz="1400" dirty="0"/>
              <a:t>–</a:t>
            </a:r>
            <a:endParaRPr lang="pt-BR" sz="1400" b="1" dirty="0"/>
          </a:p>
          <a:p>
            <a:pPr fontAlgn="base"/>
            <a:r>
              <a:rPr lang="pt-BR" sz="1400" dirty="0"/>
              <a:t>Valores numéricos sem ponto ou vírgula. Corresponde ao inteiro em algoritmos e pode receber valores entre -128 a +127.</a:t>
            </a:r>
          </a:p>
          <a:p>
            <a:pPr fontAlgn="base"/>
            <a:r>
              <a:rPr lang="pt-BR" sz="1400" dirty="0"/>
              <a:t>Por exemplo: byte b = 5.</a:t>
            </a:r>
          </a:p>
          <a:p>
            <a:pPr fontAlgn="base"/>
            <a:endParaRPr lang="pt-BR" sz="1400" dirty="0" smtClean="0"/>
          </a:p>
          <a:p>
            <a:pPr fontAlgn="base"/>
            <a:r>
              <a:rPr lang="pt-BR" sz="1400" b="1" dirty="0"/>
              <a:t>Short</a:t>
            </a:r>
          </a:p>
          <a:p>
            <a:pPr fontAlgn="base"/>
            <a:r>
              <a:rPr lang="pt-BR" sz="1400" dirty="0"/>
              <a:t>–</a:t>
            </a:r>
            <a:endParaRPr lang="pt-BR" sz="1400" b="1" dirty="0"/>
          </a:p>
          <a:p>
            <a:pPr fontAlgn="base"/>
            <a:r>
              <a:rPr lang="pt-BR" sz="1400" dirty="0"/>
              <a:t>Valores numéricos sem ponto ou vírgula. Corresponde ao inteiro em algoritmos, e pode receber valores positivos ou negativos, entre -3.2768 a +3.2767..</a:t>
            </a:r>
          </a:p>
          <a:p>
            <a:pPr fontAlgn="base"/>
            <a:r>
              <a:rPr lang="pt-BR" sz="1400" dirty="0"/>
              <a:t>Por exemplo: short idade = 27.</a:t>
            </a:r>
          </a:p>
          <a:p>
            <a:pPr fontAlgn="base"/>
            <a:endParaRPr lang="pt-BR" sz="1400" dirty="0" smtClean="0"/>
          </a:p>
          <a:p>
            <a:pPr fontAlgn="base"/>
            <a:r>
              <a:rPr lang="pt-BR" sz="1400" b="1" dirty="0"/>
              <a:t>Int</a:t>
            </a:r>
          </a:p>
          <a:p>
            <a:pPr fontAlgn="base"/>
            <a:r>
              <a:rPr lang="pt-BR" sz="1400" dirty="0"/>
              <a:t>–</a:t>
            </a:r>
            <a:endParaRPr lang="pt-BR" sz="1400" b="1" dirty="0"/>
          </a:p>
          <a:p>
            <a:pPr fontAlgn="base"/>
            <a:r>
              <a:rPr lang="pt-BR" sz="1400" dirty="0"/>
              <a:t>Valores numéricos sem ponto ou vírgula. Corresponde ao inteiro em algoritmos e pode receber valores positivos ou negativos, entre -2.147.483.648 a +2.147.483.647.</a:t>
            </a:r>
          </a:p>
          <a:p>
            <a:pPr fontAlgn="base"/>
            <a:r>
              <a:rPr lang="pt-BR" sz="1400" dirty="0"/>
              <a:t>Por exemplo: int quantidade = 33.000.</a:t>
            </a:r>
          </a:p>
          <a:p>
            <a:pPr fontAlgn="base"/>
            <a:endParaRPr lang="pt-BR" sz="1400" dirty="0" smtClean="0"/>
          </a:p>
          <a:p>
            <a:pPr fontAlgn="base"/>
            <a:r>
              <a:rPr lang="pt-BR" sz="1400" b="1" dirty="0"/>
              <a:t>Long</a:t>
            </a:r>
          </a:p>
          <a:p>
            <a:pPr fontAlgn="base"/>
            <a:r>
              <a:rPr lang="pt-BR" sz="1400" dirty="0"/>
              <a:t>–</a:t>
            </a:r>
            <a:endParaRPr lang="pt-BR" sz="1400" b="1" dirty="0"/>
          </a:p>
          <a:p>
            <a:pPr fontAlgn="base"/>
            <a:r>
              <a:rPr lang="pt-BR" sz="1400" dirty="0"/>
              <a:t>Valores numéricos sem ponto ou vírgula. Corresponde ao inteiro em algoritmos, e pode receber valores positivos ou negativos, entre -9.223.372.036.854.775.808 a +9.223.372.036.854.775.807.</a:t>
            </a:r>
          </a:p>
          <a:p>
            <a:pPr fontAlgn="base"/>
            <a:r>
              <a:rPr lang="pt-BR" sz="1400" dirty="0"/>
              <a:t>Por exemplo: long renavam = 1.231.231.212.</a:t>
            </a:r>
          </a:p>
          <a:p>
            <a:pPr fontAlgn="base"/>
            <a:endParaRPr lang="pt-BR" sz="1400" dirty="0" smtClean="0"/>
          </a:p>
          <a:p>
            <a:pPr fontAlgn="base"/>
            <a:r>
              <a:rPr lang="pt-BR" sz="1400" b="1" dirty="0"/>
              <a:t>Float</a:t>
            </a:r>
          </a:p>
          <a:p>
            <a:pPr fontAlgn="base"/>
            <a:r>
              <a:rPr lang="pt-BR" sz="1400" dirty="0"/>
              <a:t>–</a:t>
            </a:r>
            <a:endParaRPr lang="pt-BR" sz="1400" b="1" dirty="0"/>
          </a:p>
          <a:p>
            <a:pPr fontAlgn="base"/>
            <a:r>
              <a:rPr lang="pt-BR" sz="1400" dirty="0"/>
              <a:t>Valores com ponto e vírgulas, são números "quebrados" ou flutuantes, sendo obrigatório o uso do f após o número. Corresponde ao real em algoritmo e pode receber valores entre +-140.239.846 x 10 - 45 a +-340.282.347 x 10 + 38.</a:t>
            </a:r>
          </a:p>
          <a:p>
            <a:pPr fontAlgn="base"/>
            <a:r>
              <a:rPr lang="pt-BR" sz="1400" dirty="0"/>
              <a:t>Por exemplo: float altura = 1.73</a:t>
            </a:r>
            <a:r>
              <a:rPr lang="pt-BR" sz="1400" b="1" dirty="0"/>
              <a:t>f</a:t>
            </a:r>
            <a:r>
              <a:rPr lang="pt-BR" sz="1400" dirty="0"/>
              <a:t>.</a:t>
            </a:r>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Variáveis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599069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Double</a:t>
            </a:r>
          </a:p>
          <a:p>
            <a:pPr fontAlgn="base"/>
            <a:r>
              <a:rPr lang="pt-BR" sz="1400" dirty="0"/>
              <a:t>–</a:t>
            </a:r>
            <a:endParaRPr lang="pt-BR" sz="1400" b="1" dirty="0"/>
          </a:p>
          <a:p>
            <a:pPr fontAlgn="base"/>
            <a:r>
              <a:rPr lang="pt-BR" sz="1400" dirty="0"/>
              <a:t>Como se fosse um float com maior espaço em memória, podendo receber valores entre +-494.065.645.841.246.544 x 10 - 324 a +-179.769.313.486.231.570 x 10 + 380.</a:t>
            </a:r>
          </a:p>
          <a:p>
            <a:pPr fontAlgn="base"/>
            <a:r>
              <a:rPr lang="pt-BR" sz="1400" dirty="0"/>
              <a:t>Por exemplo: double pi = 3.1415</a:t>
            </a:r>
            <a:r>
              <a:rPr lang="pt-BR" sz="1400" b="1" dirty="0"/>
              <a:t>f</a:t>
            </a:r>
            <a:r>
              <a:rPr lang="pt-BR" sz="1400" dirty="0" smtClean="0"/>
              <a:t>.</a:t>
            </a:r>
          </a:p>
          <a:p>
            <a:pPr fontAlgn="base"/>
            <a:endParaRPr lang="pt-BR" sz="1400" dirty="0"/>
          </a:p>
          <a:p>
            <a:pPr fontAlgn="base"/>
            <a:r>
              <a:rPr lang="pt-BR" sz="1400" b="1" dirty="0"/>
              <a:t>Boolean</a:t>
            </a:r>
          </a:p>
          <a:p>
            <a:pPr fontAlgn="base"/>
            <a:r>
              <a:rPr lang="pt-BR" sz="1400" dirty="0"/>
              <a:t>–</a:t>
            </a:r>
            <a:endParaRPr lang="pt-BR" sz="1400" b="1" dirty="0"/>
          </a:p>
          <a:p>
            <a:pPr fontAlgn="base"/>
            <a:r>
              <a:rPr lang="pt-BR" sz="1400" dirty="0"/>
              <a:t>Apenas </a:t>
            </a:r>
            <a:r>
              <a:rPr lang="pt-BR" sz="1400" i="1" dirty="0"/>
              <a:t>true</a:t>
            </a:r>
            <a:r>
              <a:rPr lang="pt-BR" sz="1400" dirty="0"/>
              <a:t> ou </a:t>
            </a:r>
            <a:r>
              <a:rPr lang="pt-BR" sz="1400" i="1" dirty="0"/>
              <a:t>false</a:t>
            </a:r>
            <a:r>
              <a:rPr lang="pt-BR" sz="1400" dirty="0"/>
              <a:t>, verdadeiro ou falso, corresponde ao lógico de algoritmos, recebendo valores de zero a um, sendo o menor tipo primitivo e utilizado em expressões </a:t>
            </a:r>
            <a:r>
              <a:rPr lang="pt-BR" sz="1400" b="1" dirty="0"/>
              <a:t>booleanas</a:t>
            </a:r>
            <a:r>
              <a:rPr lang="pt-BR" sz="1400" dirty="0" smtClean="0"/>
              <a:t>.</a:t>
            </a:r>
          </a:p>
          <a:p>
            <a:pPr fontAlgn="base"/>
            <a:endParaRPr lang="pt-BR" sz="1400" dirty="0"/>
          </a:p>
          <a:p>
            <a:pPr fontAlgn="base"/>
            <a:r>
              <a:rPr lang="pt-BR" sz="1400" dirty="0"/>
              <a:t>Por exemplo: boolean ligado =</a:t>
            </a:r>
            <a:r>
              <a:rPr lang="pt-BR" sz="1400" i="1" dirty="0"/>
              <a:t> true</a:t>
            </a:r>
            <a:r>
              <a:rPr lang="pt-BR" sz="1400" dirty="0" smtClean="0"/>
              <a:t>.</a:t>
            </a:r>
          </a:p>
          <a:p>
            <a:pPr fontAlgn="base"/>
            <a:endParaRPr lang="pt-BR" sz="1400" dirty="0"/>
          </a:p>
          <a:p>
            <a:pPr fontAlgn="base"/>
            <a:r>
              <a:rPr lang="pt-BR" sz="1400" dirty="0"/>
              <a:t>Expressões booleanas são expressões que resultam em </a:t>
            </a:r>
            <a:r>
              <a:rPr lang="pt-BR" sz="1400" i="1" dirty="0"/>
              <a:t>true</a:t>
            </a:r>
            <a:r>
              <a:rPr lang="pt-BR" sz="1400" dirty="0"/>
              <a:t> ou </a:t>
            </a:r>
            <a:r>
              <a:rPr lang="pt-BR" sz="1400" i="1" dirty="0"/>
              <a:t>false</a:t>
            </a:r>
            <a:r>
              <a:rPr lang="pt-BR" sz="1400" dirty="0"/>
              <a:t>, independentemente do número de variáveis envolvidas</a:t>
            </a:r>
            <a:r>
              <a:rPr lang="pt-BR" sz="1400" dirty="0" smtClean="0"/>
              <a:t>.</a:t>
            </a:r>
          </a:p>
          <a:p>
            <a:pPr fontAlgn="base"/>
            <a:endParaRPr lang="pt-BR" sz="1400" dirty="0"/>
          </a:p>
          <a:p>
            <a:pPr fontAlgn="base"/>
            <a:r>
              <a:rPr lang="pt-BR" sz="1400" dirty="0"/>
              <a:t>Para saber mais, acesse nas referências </a:t>
            </a:r>
            <a:r>
              <a:rPr lang="pt-BR" sz="1400" i="1" dirty="0"/>
              <a:t>O que são expressões booleanas</a:t>
            </a:r>
            <a:r>
              <a:rPr lang="pt-BR" sz="1400" dirty="0" smtClean="0"/>
              <a:t>.</a:t>
            </a:r>
          </a:p>
          <a:p>
            <a:pPr fontAlgn="base"/>
            <a:endParaRPr lang="pt-BR" sz="1400" dirty="0"/>
          </a:p>
          <a:p>
            <a:pPr fontAlgn="base"/>
            <a:r>
              <a:rPr lang="pt-BR" sz="1400" b="1" dirty="0"/>
              <a:t>String</a:t>
            </a:r>
          </a:p>
          <a:p>
            <a:pPr fontAlgn="base"/>
            <a:r>
              <a:rPr lang="pt-BR" sz="1400" dirty="0"/>
              <a:t>–</a:t>
            </a:r>
            <a:endParaRPr lang="pt-BR" sz="1400" b="1" dirty="0"/>
          </a:p>
          <a:p>
            <a:pPr fontAlgn="base"/>
            <a:r>
              <a:rPr lang="pt-BR" sz="1400" dirty="0"/>
              <a:t>Valor com letras, caracteres e números. Corresponde à cadeia em algoritmos, porém com maior capacidade que o char, e seus valores são inseridos por duplas. O string, embora seja nativo do Java, trata de um objeto que recebe um conjunto de char dentro de um mesmo objeto. Não é considerado, necessariamente, um tipo primitivo ou variável.</a:t>
            </a:r>
          </a:p>
          <a:p>
            <a:pPr fontAlgn="base"/>
            <a:r>
              <a:rPr lang="pt-BR" sz="1400" dirty="0"/>
              <a:t>Por exemplo:</a:t>
            </a:r>
          </a:p>
          <a:p>
            <a:pPr fontAlgn="base"/>
            <a:r>
              <a:rPr lang="pt-BR" sz="1400" dirty="0"/>
              <a:t>String nome = “José da Silva”;</a:t>
            </a:r>
          </a:p>
          <a:p>
            <a:pPr fontAlgn="base"/>
            <a:r>
              <a:rPr lang="pt-BR" sz="1400" dirty="0"/>
              <a:t>String telefone = “(011) 91111-1111”;</a:t>
            </a:r>
          </a:p>
          <a:p>
            <a:pPr fontAlgn="base"/>
            <a:r>
              <a:rPr lang="pt-BR" sz="1400" dirty="0"/>
              <a:t>String endereço = “Rua Uma, N° 1”.</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Variáveis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72232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linguagem Java é uma das principais linguagens do mercado, como mostra o Gráfico 1. O Java tem características de multiplataforma e </a:t>
            </a:r>
            <a:r>
              <a:rPr lang="pt-BR" sz="1400" i="1" dirty="0"/>
              <a:t>open source</a:t>
            </a:r>
            <a:r>
              <a:rPr lang="pt-BR" sz="1400" dirty="0"/>
              <a:t>, segundo a Oracle, sua detentora</a:t>
            </a:r>
            <a:r>
              <a:rPr lang="pt-BR" sz="1400" dirty="0" smtClean="0"/>
              <a:t>.</a:t>
            </a:r>
          </a:p>
          <a:p>
            <a:pPr fontAlgn="base"/>
            <a:endParaRPr lang="pt-BR" sz="1400" dirty="0" smtClean="0"/>
          </a:p>
          <a:p>
            <a:pPr fontAlgn="base"/>
            <a:r>
              <a:rPr lang="pt-BR" sz="1400" dirty="0"/>
              <a:t>Java é a base de praticamente todos os tipos de aplicativos em rede, sendo o padrão global para o desenvolvimento e fornecimento de aplicativos incorporados para jogos, conteúdo na web e software corporativo. </a:t>
            </a:r>
            <a:endParaRPr lang="pt-BR" sz="1400" dirty="0" smtClean="0"/>
          </a:p>
          <a:p>
            <a:pPr fontAlgn="base"/>
            <a:endParaRPr lang="pt-BR" sz="1400" dirty="0"/>
          </a:p>
          <a:p>
            <a:pPr fontAlgn="base"/>
            <a:r>
              <a:rPr lang="pt-BR" sz="1400" dirty="0" smtClean="0"/>
              <a:t>Usado </a:t>
            </a:r>
            <a:r>
              <a:rPr lang="pt-BR" sz="1400" dirty="0"/>
              <a:t>por mais de 12 milhões de desenvolvedores em todo o mundo, o Java permite desenvolver e implementar aplicativos e serviços incríveis, de maneira eficiente (ORACLE, 2019b</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TIOBE</a:t>
            </a:r>
            <a:r>
              <a:rPr lang="pt-BR" sz="1400" dirty="0"/>
              <a:t>: ranking mundial do uso das linguagens de programação.</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337900" y="4160912"/>
            <a:ext cx="5952909" cy="3168352"/>
          </a:xfrm>
          <a:prstGeom prst="rect">
            <a:avLst/>
          </a:prstGeom>
        </p:spPr>
      </p:pic>
    </p:spTree>
    <p:extLst>
      <p:ext uri="{BB962C8B-B14F-4D97-AF65-F5344CB8AC3E}">
        <p14:creationId xmlns:p14="http://schemas.microsoft.com/office/powerpoint/2010/main" val="1022341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o melhor desenvolvimento da disciplina, faça download do JDK (kit de desenvolvimento) e do Netbeans, cujos links estão nas referências. Primeiramente, faça a instalação do JDK e, em seguida, da IDE (ambiente de desenvolvimento) Netbeans</a:t>
            </a:r>
            <a:r>
              <a:rPr lang="pt-BR" sz="1400" dirty="0" smtClean="0"/>
              <a:t>.</a:t>
            </a:r>
          </a:p>
          <a:p>
            <a:pPr fontAlgn="base"/>
            <a:endParaRPr lang="pt-BR" sz="1400" dirty="0"/>
          </a:p>
          <a:p>
            <a:pPr fontAlgn="base"/>
            <a:r>
              <a:rPr lang="pt-BR" sz="1400" b="1" dirty="0"/>
              <a:t>// Executando o Java</a:t>
            </a:r>
          </a:p>
          <a:p>
            <a:pPr fontAlgn="base"/>
            <a:r>
              <a:rPr lang="pt-BR" sz="1400" dirty="0"/>
              <a:t>Após a instalação do JDK e o Netbeans, abra o Netbeans. Clique em </a:t>
            </a:r>
            <a:r>
              <a:rPr lang="pt-BR" sz="1400" b="1" dirty="0"/>
              <a:t>Arquivo</a:t>
            </a:r>
            <a:r>
              <a:rPr lang="pt-BR" sz="1400" dirty="0"/>
              <a:t>, </a:t>
            </a:r>
            <a:r>
              <a:rPr lang="pt-BR" sz="1400" b="1" dirty="0"/>
              <a:t>Novo Projeto</a:t>
            </a:r>
            <a:r>
              <a:rPr lang="pt-BR" sz="1400" dirty="0"/>
              <a:t>, e aparecerá a tela representada na Figura 1</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a:t>
            </a:r>
            <a:r>
              <a:rPr lang="pt-BR" sz="1400" dirty="0"/>
              <a:t>. Ambiente Netbeans: tela inicial de</a:t>
            </a:r>
            <a:r>
              <a:rPr lang="pt-BR" sz="1400" b="1" dirty="0"/>
              <a:t> Novo Projeto</a:t>
            </a:r>
            <a:r>
              <a:rPr lang="pt-BR" sz="1400" dirty="0"/>
              <a:t>.</a:t>
            </a:r>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4" name="Imagem 3"/>
          <p:cNvPicPr>
            <a:picLocks noChangeAspect="1"/>
          </p:cNvPicPr>
          <p:nvPr/>
        </p:nvPicPr>
        <p:blipFill>
          <a:blip r:embed="rId7"/>
          <a:stretch>
            <a:fillRect/>
          </a:stretch>
        </p:blipFill>
        <p:spPr>
          <a:xfrm>
            <a:off x="356457" y="3585465"/>
            <a:ext cx="5956324" cy="4073008"/>
          </a:xfrm>
          <a:prstGeom prst="rect">
            <a:avLst/>
          </a:prstGeom>
        </p:spPr>
      </p:pic>
    </p:spTree>
    <p:extLst>
      <p:ext uri="{BB962C8B-B14F-4D97-AF65-F5344CB8AC3E}">
        <p14:creationId xmlns:p14="http://schemas.microsoft.com/office/powerpoint/2010/main" val="2310858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tela do </a:t>
            </a:r>
            <a:r>
              <a:rPr lang="pt-BR" sz="1400" b="1" dirty="0"/>
              <a:t>Novo Projeto</a:t>
            </a:r>
            <a:r>
              <a:rPr lang="pt-BR" sz="1400" dirty="0"/>
              <a:t>, clique em </a:t>
            </a:r>
            <a:r>
              <a:rPr lang="pt-BR" sz="1400" b="1" dirty="0"/>
              <a:t>Java</a:t>
            </a:r>
            <a:r>
              <a:rPr lang="pt-BR" sz="1400" dirty="0"/>
              <a:t>, </a:t>
            </a:r>
            <a:r>
              <a:rPr lang="pt-BR" sz="1400" b="1" dirty="0"/>
              <a:t>Aplicação Java</a:t>
            </a:r>
            <a:r>
              <a:rPr lang="pt-BR" sz="1400" dirty="0"/>
              <a:t> e </a:t>
            </a:r>
            <a:r>
              <a:rPr lang="pt-BR" sz="1400" b="1" dirty="0"/>
              <a:t>Próximo</a:t>
            </a:r>
            <a:r>
              <a:rPr lang="pt-BR" sz="1400" dirty="0"/>
              <a:t>, e aparecerá a tela conforme a Figura 2</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2</a:t>
            </a:r>
            <a:r>
              <a:rPr lang="pt-BR" sz="1400" dirty="0"/>
              <a:t>. Ambiente Netbeans: criando </a:t>
            </a:r>
            <a:r>
              <a:rPr lang="pt-BR" sz="1400" b="1" dirty="0"/>
              <a:t>Nova Aplicação do Projeto</a:t>
            </a:r>
            <a:r>
              <a:rPr lang="pt-BR" sz="1400" dirty="0"/>
              <a:t>.</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325357" y="2288704"/>
            <a:ext cx="5982928" cy="4103095"/>
          </a:xfrm>
          <a:prstGeom prst="rect">
            <a:avLst/>
          </a:prstGeom>
        </p:spPr>
      </p:pic>
    </p:spTree>
    <p:extLst>
      <p:ext uri="{BB962C8B-B14F-4D97-AF65-F5344CB8AC3E}">
        <p14:creationId xmlns:p14="http://schemas.microsoft.com/office/powerpoint/2010/main" val="3606781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Nessa etapa, escreva o </a:t>
            </a:r>
            <a:r>
              <a:rPr lang="pt-BR" sz="1400" b="1" dirty="0"/>
              <a:t>Nome do Projeto </a:t>
            </a:r>
            <a:r>
              <a:rPr lang="pt-BR" sz="1400" dirty="0"/>
              <a:t>(todo exemplo e programa que serão desenvolvidos na disciplina serão um Projeto Novo). </a:t>
            </a:r>
            <a:endParaRPr lang="pt-BR" sz="1400" dirty="0" smtClean="0"/>
          </a:p>
          <a:p>
            <a:pPr fontAlgn="base"/>
            <a:endParaRPr lang="pt-BR" sz="1400" dirty="0"/>
          </a:p>
          <a:p>
            <a:pPr fontAlgn="base"/>
            <a:r>
              <a:rPr lang="pt-BR" sz="1400" dirty="0" smtClean="0"/>
              <a:t>A </a:t>
            </a:r>
            <a:r>
              <a:rPr lang="pt-BR" sz="1400" dirty="0"/>
              <a:t>localização física padrão do projeto é na pasta</a:t>
            </a:r>
            <a:r>
              <a:rPr lang="pt-BR" sz="1400" b="1" dirty="0"/>
              <a:t> Documentos\NetBeansProjects</a:t>
            </a:r>
            <a:r>
              <a:rPr lang="pt-BR" sz="1400" dirty="0"/>
              <a:t> do Usuário local. Deixe selecionado </a:t>
            </a:r>
            <a:r>
              <a:rPr lang="pt-BR" sz="1400" b="1" dirty="0"/>
              <a:t>Criar Classe Principal</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3</a:t>
            </a:r>
            <a:r>
              <a:rPr lang="pt-BR" sz="1400" dirty="0"/>
              <a:t>. Ambiente Netbeans: tela inicial de </a:t>
            </a:r>
            <a:r>
              <a:rPr lang="pt-BR" sz="1400" b="1" dirty="0"/>
              <a:t>Desenvolvimento</a:t>
            </a:r>
            <a:r>
              <a:rPr lang="pt-BR" sz="1400" dirty="0"/>
              <a:t>.</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4" name="Imagem 3"/>
          <p:cNvPicPr>
            <a:picLocks noChangeAspect="1"/>
          </p:cNvPicPr>
          <p:nvPr/>
        </p:nvPicPr>
        <p:blipFill>
          <a:blip r:embed="rId7"/>
          <a:stretch>
            <a:fillRect/>
          </a:stretch>
        </p:blipFill>
        <p:spPr>
          <a:xfrm>
            <a:off x="361576" y="3080792"/>
            <a:ext cx="5914880" cy="3921346"/>
          </a:xfrm>
          <a:prstGeom prst="rect">
            <a:avLst/>
          </a:prstGeom>
        </p:spPr>
      </p:pic>
    </p:spTree>
    <p:extLst>
      <p:ext uri="{BB962C8B-B14F-4D97-AF65-F5344CB8AC3E}">
        <p14:creationId xmlns:p14="http://schemas.microsoft.com/office/powerpoint/2010/main" val="24690825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área de desenvolvimento, temos o botão </a:t>
            </a:r>
            <a:r>
              <a:rPr lang="pt-BR" sz="1400" b="1" dirty="0"/>
              <a:t>Play</a:t>
            </a:r>
            <a:r>
              <a:rPr lang="pt-BR" sz="1400" dirty="0"/>
              <a:t>, que é o botão que inicia o comando de execução do projeto e o faz na parte de baixo da área de desenvolvimento. Na disciplina, será fornecido o código para execução das estruturas</a:t>
            </a:r>
            <a:r>
              <a:rPr lang="pt-BR" sz="1400" dirty="0" smtClean="0"/>
              <a:t>.</a:t>
            </a:r>
          </a:p>
          <a:p>
            <a:pPr fontAlgn="base"/>
            <a:endParaRPr lang="pt-BR" sz="1400" dirty="0"/>
          </a:p>
          <a:p>
            <a:pPr fontAlgn="base"/>
            <a:r>
              <a:rPr lang="pt-BR" sz="1400" dirty="0"/>
              <a:t>Atente-se ao fato de que todo nome do programa deverá (neste primeiro momento) ser o nome do projeto. Logo, para o exemplo a seguir</a:t>
            </a:r>
            <a:r>
              <a:rPr lang="pt-BR" sz="1400" dirty="0" smtClean="0"/>
              <a:t>:</a:t>
            </a:r>
          </a:p>
          <a:p>
            <a:pPr fontAlgn="base"/>
            <a:endParaRPr lang="pt-BR" sz="1400" dirty="0"/>
          </a:p>
          <a:p>
            <a:pPr fontAlgn="base"/>
            <a:r>
              <a:rPr lang="pt-BR" sz="1400" b="1" dirty="0"/>
              <a:t>public class prjOla {</a:t>
            </a:r>
            <a:r>
              <a:rPr lang="pt-BR" sz="1400" dirty="0"/>
              <a:t/>
            </a:r>
            <a:br>
              <a:rPr lang="pt-BR" sz="1400" dirty="0"/>
            </a:br>
            <a:r>
              <a:rPr lang="pt-BR" sz="1400" b="1" dirty="0"/>
              <a:t>  public static void main(String []args)</a:t>
            </a:r>
            <a:r>
              <a:rPr lang="pt-BR" sz="1400" dirty="0"/>
              <a:t/>
            </a:r>
            <a:br>
              <a:rPr lang="pt-BR" sz="1400" dirty="0"/>
            </a:br>
            <a:r>
              <a:rPr lang="pt-BR" sz="1400" b="1" dirty="0"/>
              <a:t>  {</a:t>
            </a:r>
            <a:r>
              <a:rPr lang="pt-BR" sz="1400" dirty="0"/>
              <a:t/>
            </a:r>
            <a:br>
              <a:rPr lang="pt-BR" sz="1400" dirty="0"/>
            </a:br>
            <a:r>
              <a:rPr lang="pt-BR" sz="1400" b="1" dirty="0"/>
              <a:t>   System.out.println(“Olá”);</a:t>
            </a:r>
            <a:r>
              <a:rPr lang="pt-BR" sz="1400" dirty="0"/>
              <a:t/>
            </a:r>
            <a:br>
              <a:rPr lang="pt-BR" sz="1400" dirty="0"/>
            </a:br>
            <a:r>
              <a:rPr lang="pt-BR" sz="1400" b="1" dirty="0"/>
              <a:t>  }</a:t>
            </a:r>
            <a:r>
              <a:rPr lang="pt-BR" sz="1400" dirty="0"/>
              <a:t/>
            </a:r>
            <a:br>
              <a:rPr lang="pt-BR" sz="1400" dirty="0"/>
            </a:br>
            <a:r>
              <a:rPr lang="pt-BR" sz="1400" b="1" dirty="0" smtClean="0"/>
              <a:t>}</a:t>
            </a:r>
          </a:p>
          <a:p>
            <a:pPr fontAlgn="base"/>
            <a:endParaRPr lang="pt-BR" sz="1400" b="1" dirty="0"/>
          </a:p>
          <a:p>
            <a:pPr fontAlgn="base"/>
            <a:r>
              <a:rPr lang="pt-BR" sz="1400" dirty="0"/>
              <a:t>O nome do projeto, ao criar um novo, é prjOla. O Java é </a:t>
            </a:r>
            <a:r>
              <a:rPr lang="pt-BR" sz="1400" i="1" dirty="0"/>
              <a:t>case sensitive</a:t>
            </a:r>
            <a:r>
              <a:rPr lang="pt-BR" sz="1400" dirty="0"/>
              <a:t> (isto é, ele diferencia letras maiúsculas e minúsculas), então prjOLA é diferente de PRJOLA e diferente de prjola. </a:t>
            </a:r>
            <a:endParaRPr lang="pt-BR" sz="1400" dirty="0" smtClean="0"/>
          </a:p>
          <a:p>
            <a:pPr fontAlgn="base"/>
            <a:endParaRPr lang="pt-BR" sz="1400" dirty="0"/>
          </a:p>
          <a:p>
            <a:pPr fontAlgn="base"/>
            <a:r>
              <a:rPr lang="pt-BR" sz="1400" dirty="0" smtClean="0"/>
              <a:t>Por </a:t>
            </a:r>
            <a:r>
              <a:rPr lang="pt-BR" sz="1400" dirty="0"/>
              <a:t>isso, nomes de programas, projetos e comandos devem seguir exatamente como estão escritos no material.</a:t>
            </a:r>
          </a:p>
          <a:p>
            <a:pPr fontAlgn="base"/>
            <a:r>
              <a:rPr lang="pt-BR" sz="1400" dirty="0"/>
              <a:t>No comando anterior, para poder executar, cole o código e digite </a:t>
            </a:r>
            <a:r>
              <a:rPr lang="pt-BR" sz="1400" b="1" dirty="0"/>
              <a:t>play</a:t>
            </a:r>
            <a:r>
              <a:rPr lang="pt-BR" sz="1400" dirty="0" smtClean="0"/>
              <a:t>.</a:t>
            </a:r>
          </a:p>
          <a:p>
            <a:pPr fontAlgn="base"/>
            <a:endParaRPr lang="pt-BR" sz="1400" dirty="0"/>
          </a:p>
          <a:p>
            <a:pPr fontAlgn="base"/>
            <a:r>
              <a:rPr lang="pt-BR" sz="1400" dirty="0"/>
              <a:t>Os comandos em Java funcionam via blocos, que são as aberturas e fechamentos de chaves</a:t>
            </a:r>
            <a:r>
              <a:rPr lang="pt-BR" sz="1400" dirty="0" smtClean="0"/>
              <a:t>.</a:t>
            </a:r>
          </a:p>
          <a:p>
            <a:pPr fontAlgn="base"/>
            <a:endParaRPr lang="pt-BR" sz="1400" dirty="0"/>
          </a:p>
          <a:p>
            <a:pPr fontAlgn="base"/>
            <a:r>
              <a:rPr lang="pt-BR" sz="1400" dirty="0"/>
              <a:t>O principal método a ser executado no projeto é o </a:t>
            </a:r>
            <a:r>
              <a:rPr lang="pt-BR" sz="1400" i="1" dirty="0" smtClean="0"/>
              <a:t>public </a:t>
            </a:r>
            <a:r>
              <a:rPr lang="pt-BR" sz="1400" i="1" dirty="0"/>
              <a:t>static void main</a:t>
            </a:r>
            <a:r>
              <a:rPr lang="pt-BR" sz="1400" dirty="0"/>
              <a:t>, que, ao ser iniciado, irá apresentar na tela a palavra “Olá” através do comando System.out.println().</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810524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r>
              <a:rPr lang="pt-BR" sz="1400" dirty="0" smtClean="0"/>
              <a:t>A </a:t>
            </a:r>
            <a:r>
              <a:rPr lang="pt-BR" sz="1400" dirty="0"/>
              <a:t>seguir, estão exemplos do uso de tipos primitivos em operação </a:t>
            </a:r>
            <a:endParaRPr lang="pt-BR" sz="1400" dirty="0" smtClean="0"/>
          </a:p>
          <a:p>
            <a:pPr fontAlgn="base"/>
            <a:r>
              <a:rPr lang="pt-BR" sz="1400" dirty="0" smtClean="0"/>
              <a:t>matemática </a:t>
            </a:r>
            <a:r>
              <a:rPr lang="pt-BR" sz="1400" dirty="0"/>
              <a:t>e demonstração em tela.</a:t>
            </a:r>
          </a:p>
          <a:p>
            <a:pPr fontAlgn="base"/>
            <a:endParaRPr lang="pt-BR" sz="1400" dirty="0"/>
          </a:p>
          <a:p>
            <a:pPr fontAlgn="base"/>
            <a:r>
              <a:rPr lang="pt-BR" sz="1400" b="1" dirty="0"/>
              <a:t>public class prjSoma </a:t>
            </a:r>
            <a:r>
              <a:rPr lang="pt-BR" sz="1400" b="1" dirty="0" smtClean="0"/>
              <a:t>{</a:t>
            </a:r>
          </a:p>
          <a:p>
            <a:pPr fontAlgn="base"/>
            <a:r>
              <a:rPr lang="pt-BR" sz="1400" dirty="0"/>
              <a:t/>
            </a:r>
            <a:br>
              <a:rPr lang="pt-BR" sz="1400" dirty="0"/>
            </a:br>
            <a:r>
              <a:rPr lang="pt-BR" sz="1400" b="1" dirty="0"/>
              <a:t>    public static void main(String []args)</a:t>
            </a:r>
            <a:r>
              <a:rPr lang="pt-BR" sz="1400" dirty="0"/>
              <a:t> </a:t>
            </a:r>
            <a:r>
              <a:rPr lang="pt-BR" sz="1400" b="1" dirty="0" smtClean="0"/>
              <a:t>{</a:t>
            </a:r>
          </a:p>
          <a:p>
            <a:pPr fontAlgn="base"/>
            <a:r>
              <a:rPr lang="pt-BR" sz="1400" dirty="0"/>
              <a:t/>
            </a:r>
            <a:br>
              <a:rPr lang="pt-BR" sz="1400" dirty="0"/>
            </a:br>
            <a:r>
              <a:rPr lang="pt-BR" sz="1400" b="1" dirty="0"/>
              <a:t>        int numA = 5;</a:t>
            </a:r>
            <a:r>
              <a:rPr lang="pt-BR" sz="1400" dirty="0"/>
              <a:t/>
            </a:r>
            <a:br>
              <a:rPr lang="pt-BR" sz="1400" dirty="0"/>
            </a:br>
            <a:r>
              <a:rPr lang="pt-BR" sz="1400" b="1" dirty="0"/>
              <a:t>        int numB = 6;</a:t>
            </a:r>
            <a:r>
              <a:rPr lang="pt-BR" sz="1400" dirty="0"/>
              <a:t/>
            </a:r>
            <a:br>
              <a:rPr lang="pt-BR" sz="1400" dirty="0"/>
            </a:br>
            <a:r>
              <a:rPr lang="pt-BR" sz="1400" b="1" dirty="0"/>
              <a:t>        int result = numA + numB;</a:t>
            </a:r>
            <a:r>
              <a:rPr lang="pt-BR" sz="1400" dirty="0"/>
              <a:t/>
            </a:r>
            <a:br>
              <a:rPr lang="pt-BR" sz="1400" dirty="0"/>
            </a:br>
            <a:r>
              <a:rPr lang="pt-BR" sz="1400" dirty="0"/>
              <a:t>        </a:t>
            </a:r>
            <a:r>
              <a:rPr lang="pt-BR" sz="1400" b="1" dirty="0"/>
              <a:t>System.out.println(“O resultado de A + B :” + result</a:t>
            </a:r>
            <a:r>
              <a:rPr lang="pt-BR" sz="1400" b="1" dirty="0" smtClean="0"/>
              <a:t>);</a:t>
            </a:r>
          </a:p>
          <a:p>
            <a:pPr fontAlgn="base"/>
            <a:r>
              <a:rPr lang="pt-BR" sz="1400" dirty="0"/>
              <a:t/>
            </a:r>
            <a:br>
              <a:rPr lang="pt-BR" sz="1400" dirty="0"/>
            </a:br>
            <a:r>
              <a:rPr lang="pt-BR" sz="1400" b="1" dirty="0"/>
              <a:t>    </a:t>
            </a:r>
            <a:r>
              <a:rPr lang="pt-BR" sz="1400" b="1" dirty="0" smtClean="0"/>
              <a:t>}</a:t>
            </a:r>
          </a:p>
          <a:p>
            <a:pPr fontAlgn="base"/>
            <a:r>
              <a:rPr lang="pt-BR" sz="1400" dirty="0"/>
              <a:t/>
            </a:r>
            <a:br>
              <a:rPr lang="pt-BR" sz="1400" dirty="0"/>
            </a:br>
            <a:r>
              <a:rPr lang="pt-BR" sz="1400" b="1" dirty="0"/>
              <a:t>}</a:t>
            </a:r>
            <a:endParaRPr lang="pt-BR" sz="1400" dirty="0"/>
          </a:p>
          <a:p>
            <a:pPr fontAlgn="base"/>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4072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inserir mais uma classe no projeto, clique com o direito do mouse em cima do pacote, como na Figura 4</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4</a:t>
            </a:r>
            <a:r>
              <a:rPr lang="pt-BR" sz="1400" dirty="0"/>
              <a:t>. Ambiente Netbeans: criando uma nova Classe no Projeto (passo 1</a:t>
            </a:r>
            <a:r>
              <a:rPr lang="pt-BR" sz="1400" dirty="0" smtClean="0"/>
              <a:t>).</a:t>
            </a:r>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Inserindo classes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373414" y="2216696"/>
            <a:ext cx="5870413" cy="3909958"/>
          </a:xfrm>
          <a:prstGeom prst="rect">
            <a:avLst/>
          </a:prstGeom>
        </p:spPr>
      </p:pic>
    </p:spTree>
    <p:extLst>
      <p:ext uri="{BB962C8B-B14F-4D97-AF65-F5344CB8AC3E}">
        <p14:creationId xmlns:p14="http://schemas.microsoft.com/office/powerpoint/2010/main" val="3911197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Aparecerá a janela da Figura 5. Somente escreva o nome da classe e clique em</a:t>
            </a:r>
            <a:r>
              <a:rPr lang="pt-BR" sz="1400" b="1" dirty="0"/>
              <a:t> Finalizar</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5</a:t>
            </a:r>
            <a:r>
              <a:rPr lang="pt-BR" sz="1400" dirty="0"/>
              <a:t>. Ambiente Netbeans: criando uma nova Classe no Projeto (passo 2).</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Inserindo classes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4" name="Imagem 3"/>
          <p:cNvPicPr>
            <a:picLocks noChangeAspect="1"/>
          </p:cNvPicPr>
          <p:nvPr/>
        </p:nvPicPr>
        <p:blipFill>
          <a:blip r:embed="rId7"/>
          <a:stretch>
            <a:fillRect/>
          </a:stretch>
        </p:blipFill>
        <p:spPr>
          <a:xfrm>
            <a:off x="400813" y="2376296"/>
            <a:ext cx="5871925" cy="4016864"/>
          </a:xfrm>
          <a:prstGeom prst="rect">
            <a:avLst/>
          </a:prstGeom>
        </p:spPr>
      </p:pic>
    </p:spTree>
    <p:extLst>
      <p:ext uri="{BB962C8B-B14F-4D97-AF65-F5344CB8AC3E}">
        <p14:creationId xmlns:p14="http://schemas.microsoft.com/office/powerpoint/2010/main" val="2371567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estruturas compostas homogêneas são aquelas que podem receber diversos valores do mesmo tipo. Os principais representantes dessa estrutura são os vetores e as matrizes</a:t>
            </a:r>
            <a:r>
              <a:rPr lang="pt-BR" sz="1400" dirty="0" smtClean="0"/>
              <a:t>.</a:t>
            </a:r>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O vetor é um tipo de estrutura de dados que é composto por várias instâncias do mesmo tipo e o identificador somente diferencia seu índice, como endereçamento. Ou seja, nada mais é do que um tipo primitivo com profundidade. Por exemplo</a:t>
            </a:r>
            <a:r>
              <a:rPr lang="pt-BR" sz="1400" dirty="0" smtClean="0"/>
              <a:t>:</a:t>
            </a:r>
          </a:p>
          <a:p>
            <a:pPr fontAlgn="base"/>
            <a:endParaRPr lang="pt-BR" sz="1400" b="1" dirty="0"/>
          </a:p>
          <a:p>
            <a:pPr fontAlgn="base"/>
            <a:r>
              <a:rPr lang="pt-BR" sz="1400" b="1" dirty="0"/>
              <a:t>String nome[]=new String[3];</a:t>
            </a:r>
            <a:br>
              <a:rPr lang="pt-BR" sz="1400" b="1" dirty="0"/>
            </a:br>
            <a:r>
              <a:rPr lang="pt-BR" sz="1400" b="1" dirty="0"/>
              <a:t>nome[0]=“José”;</a:t>
            </a:r>
            <a:br>
              <a:rPr lang="pt-BR" sz="1400" b="1" dirty="0"/>
            </a:br>
            <a:r>
              <a:rPr lang="pt-BR" sz="1400" b="1" dirty="0"/>
              <a:t>nome[1]=”Paulo”;</a:t>
            </a:r>
            <a:br>
              <a:rPr lang="pt-BR" sz="1400" b="1" dirty="0"/>
            </a:br>
            <a:r>
              <a:rPr lang="pt-BR" sz="1400" b="1" dirty="0"/>
              <a:t>nome[2]=”João</a:t>
            </a:r>
            <a:r>
              <a:rPr lang="pt-BR" sz="1400" b="1" dirty="0" smtClean="0"/>
              <a:t>”;</a:t>
            </a:r>
          </a:p>
          <a:p>
            <a:pPr fontAlgn="base"/>
            <a:endParaRPr lang="pt-BR" sz="1400" dirty="0"/>
          </a:p>
          <a:p>
            <a:pPr fontAlgn="base"/>
            <a:r>
              <a:rPr lang="pt-BR" sz="1400" dirty="0"/>
              <a:t>Observe que iniciamos a estrutura do vetor com os colchetes, após o nome da variável. Após isso, usamos o comando </a:t>
            </a:r>
            <a:r>
              <a:rPr lang="pt-BR" sz="1400" b="1" dirty="0"/>
              <a:t>new</a:t>
            </a:r>
            <a:r>
              <a:rPr lang="pt-BR" sz="1400" dirty="0"/>
              <a:t>, que é um comando que instância o objeto </a:t>
            </a:r>
            <a:r>
              <a:rPr lang="pt-BR" sz="1400" b="1" dirty="0"/>
              <a:t>string</a:t>
            </a:r>
            <a:r>
              <a:rPr lang="pt-BR" sz="1400" dirty="0"/>
              <a:t>. </a:t>
            </a:r>
            <a:endParaRPr lang="pt-BR" sz="1400" dirty="0" smtClean="0"/>
          </a:p>
          <a:p>
            <a:pPr fontAlgn="base"/>
            <a:endParaRPr lang="pt-BR" sz="1400" dirty="0"/>
          </a:p>
          <a:p>
            <a:pPr fontAlgn="base"/>
            <a:r>
              <a:rPr lang="pt-BR" sz="1400" dirty="0" smtClean="0"/>
              <a:t>O </a:t>
            </a:r>
            <a:r>
              <a:rPr lang="pt-BR" sz="1400" dirty="0"/>
              <a:t>valor 3 entre colchetes significa 3 “variáveis” do tipo string, com o identificador </a:t>
            </a:r>
            <a:r>
              <a:rPr lang="pt-BR" sz="1400" b="1" dirty="0"/>
              <a:t>nome[ ]</a:t>
            </a:r>
            <a:r>
              <a:rPr lang="pt-BR" sz="1400" dirty="0"/>
              <a:t>. Os números entre os colchetes significam sua identificação numérica, que vai até dois. </a:t>
            </a:r>
            <a:endParaRPr lang="pt-BR" sz="1400" dirty="0" smtClean="0"/>
          </a:p>
          <a:p>
            <a:pPr fontAlgn="base"/>
            <a:endParaRPr lang="pt-BR" sz="1400" dirty="0"/>
          </a:p>
          <a:p>
            <a:pPr fontAlgn="base"/>
            <a:r>
              <a:rPr lang="pt-BR" sz="1400" dirty="0" smtClean="0"/>
              <a:t>Temos </a:t>
            </a:r>
            <a:r>
              <a:rPr lang="pt-BR" sz="1400" dirty="0"/>
              <a:t>três variáveis com os ids 0,1 e 2, e essa identificação numérica, ou id, são as profundidades do vetor. No caso, o id 0 conta como variável, por isso, vai até o id 2</a:t>
            </a:r>
            <a:r>
              <a:rPr lang="pt-BR" sz="1400" dirty="0" smtClean="0"/>
              <a:t>.</a:t>
            </a:r>
          </a:p>
          <a:p>
            <a:pPr fontAlgn="base"/>
            <a:endParaRPr lang="pt-BR" sz="1400"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1462541" y="2360712"/>
            <a:ext cx="3924436" cy="2086150"/>
          </a:xfrm>
          <a:prstGeom prst="rect">
            <a:avLst/>
          </a:prstGeom>
        </p:spPr>
      </p:pic>
    </p:spTree>
    <p:extLst>
      <p:ext uri="{BB962C8B-B14F-4D97-AF65-F5344CB8AC3E}">
        <p14:creationId xmlns:p14="http://schemas.microsoft.com/office/powerpoint/2010/main" val="14357328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Instância</a:t>
            </a:r>
            <a:r>
              <a:rPr lang="pt-BR" sz="1400" dirty="0"/>
              <a:t>: convenção da programação orientada a objetos, que cria instâncias ou cópias de objetos ou programas dentro do programa atual</a:t>
            </a:r>
            <a:r>
              <a:rPr lang="pt-BR" sz="1400" dirty="0" smtClean="0"/>
              <a:t>.</a:t>
            </a:r>
          </a:p>
          <a:p>
            <a:pPr fontAlgn="base"/>
            <a:endParaRPr lang="pt-BR" sz="1400" dirty="0"/>
          </a:p>
          <a:p>
            <a:pPr fontAlgn="base"/>
            <a:r>
              <a:rPr lang="pt-BR" sz="1400" b="1" dirty="0"/>
              <a:t>Atribuição</a:t>
            </a:r>
            <a:r>
              <a:rPr lang="pt-BR" sz="1400" dirty="0"/>
              <a:t>: a atribuição é uma característica das variáveis. Elas recebem valores predeterminados pelo programador ou por intermédio de funções que captam valores dos usuários do programa. Abaixo, segue um exemplo de atribuição em vetor</a:t>
            </a:r>
            <a:r>
              <a:rPr lang="pt-BR" sz="1400" dirty="0" smtClean="0"/>
              <a:t>.</a:t>
            </a:r>
          </a:p>
          <a:p>
            <a:pPr fontAlgn="base"/>
            <a:endParaRPr lang="pt-BR" sz="1400" dirty="0"/>
          </a:p>
          <a:p>
            <a:pPr fontAlgn="base"/>
            <a:r>
              <a:rPr lang="pt-BR" sz="1400" dirty="0"/>
              <a:t>Atribuição por valores predeterminados pelo programador:</a:t>
            </a:r>
          </a:p>
          <a:p>
            <a:pPr fontAlgn="base"/>
            <a:endParaRPr lang="pt-BR" sz="1400" dirty="0"/>
          </a:p>
          <a:p>
            <a:pPr fontAlgn="base"/>
            <a:r>
              <a:rPr lang="pt-BR" sz="1400" b="1" dirty="0"/>
              <a:t>nome[0</a:t>
            </a:r>
            <a:r>
              <a:rPr lang="pt-BR" sz="1400" b="1" dirty="0" smtClean="0"/>
              <a:t>]=“Rolfi”;</a:t>
            </a:r>
            <a:endParaRPr lang="pt-BR" sz="1400" b="1" dirty="0"/>
          </a:p>
          <a:p>
            <a:pPr fontAlgn="base"/>
            <a:endParaRPr lang="pt-BR" sz="1400" dirty="0"/>
          </a:p>
          <a:p>
            <a:pPr fontAlgn="base"/>
            <a:r>
              <a:rPr lang="pt-BR" sz="1400" dirty="0"/>
              <a:t>Atribuição por valores que o usuário irá inserir:</a:t>
            </a:r>
          </a:p>
          <a:p>
            <a:pPr fontAlgn="base"/>
            <a:endParaRPr lang="pt-BR" sz="1400" dirty="0"/>
          </a:p>
          <a:p>
            <a:pPr fontAlgn="base"/>
            <a:r>
              <a:rPr lang="pt-BR" sz="1400" b="1" dirty="0"/>
              <a:t>nome[1]=javax.swing.JOptionPane.showMessageDialog(null, “Digite seu nome”);</a:t>
            </a:r>
          </a:p>
          <a:p>
            <a:pPr fontAlgn="base"/>
            <a:endParaRPr lang="pt-BR" sz="1400" dirty="0"/>
          </a:p>
          <a:p>
            <a:pPr fontAlgn="base"/>
            <a:endParaRPr lang="pt-BR" sz="1400" dirty="0"/>
          </a:p>
          <a:p>
            <a:pPr fontAlgn="base"/>
            <a:r>
              <a:rPr lang="pt-BR" sz="1400" dirty="0"/>
              <a:t>Atribuição por variáveis ou por outro vetor:</a:t>
            </a:r>
          </a:p>
          <a:p>
            <a:pPr fontAlgn="base"/>
            <a:endParaRPr lang="pt-BR" sz="1400" dirty="0"/>
          </a:p>
          <a:p>
            <a:pPr fontAlgn="base"/>
            <a:r>
              <a:rPr lang="pt-BR" sz="1400" b="1" dirty="0"/>
              <a:t>nome[0</a:t>
            </a:r>
            <a:r>
              <a:rPr lang="pt-BR" sz="1400" b="1" dirty="0" smtClean="0"/>
              <a:t>]=outronome;</a:t>
            </a:r>
            <a:endParaRPr lang="pt-BR" sz="1400" b="1" dirty="0"/>
          </a:p>
          <a:p>
            <a:pPr fontAlgn="base"/>
            <a:r>
              <a:rPr lang="pt-BR" sz="1400" b="1" dirty="0"/>
              <a:t>nome[0]=nome[1</a:t>
            </a:r>
            <a:r>
              <a:rPr lang="pt-BR" sz="1400" b="1" dirty="0" smtClean="0"/>
              <a:t>];</a:t>
            </a:r>
          </a:p>
          <a:p>
            <a:pPr fontAlgn="base"/>
            <a:endParaRPr lang="pt-BR" sz="1400" dirty="0"/>
          </a:p>
          <a:p>
            <a:pPr fontAlgn="base"/>
            <a:r>
              <a:rPr lang="pt-BR" sz="1400" b="1" dirty="0"/>
              <a:t>Operação aritmética</a:t>
            </a:r>
            <a:r>
              <a:rPr lang="pt-BR" sz="1400" dirty="0"/>
              <a:t>: conjunto de instruções que promovem operações aritméticas em variáveis. Por exemplo</a:t>
            </a:r>
            <a:r>
              <a:rPr lang="pt-BR" sz="1400" dirty="0" smtClean="0"/>
              <a:t>:</a:t>
            </a:r>
          </a:p>
          <a:p>
            <a:pPr fontAlgn="base"/>
            <a:endParaRPr lang="pt-BR" sz="1400" dirty="0" smtClean="0"/>
          </a:p>
          <a:p>
            <a:pPr fontAlgn="base"/>
            <a:r>
              <a:rPr lang="it-IT" sz="1400" b="1" dirty="0"/>
              <a:t>float nota[]=new float[4];</a:t>
            </a:r>
            <a:br>
              <a:rPr lang="it-IT" sz="1400" b="1" dirty="0"/>
            </a:br>
            <a:r>
              <a:rPr lang="it-IT" sz="1400" b="1" dirty="0"/>
              <a:t>float media;</a:t>
            </a:r>
          </a:p>
          <a:p>
            <a:pPr fontAlgn="base"/>
            <a:r>
              <a:rPr lang="it-IT" sz="1400" b="1" dirty="0"/>
              <a:t>nota[0]=7.5f;</a:t>
            </a:r>
            <a:br>
              <a:rPr lang="it-IT" sz="1400" b="1" dirty="0"/>
            </a:br>
            <a:r>
              <a:rPr lang="it-IT" sz="1400" b="1" dirty="0"/>
              <a:t>nota[1]=10.0f;</a:t>
            </a:r>
            <a:br>
              <a:rPr lang="it-IT" sz="1400" b="1" dirty="0"/>
            </a:br>
            <a:r>
              <a:rPr lang="it-IT" sz="1400" b="1" dirty="0"/>
              <a:t>nota[2]=8.0f;</a:t>
            </a:r>
            <a:br>
              <a:rPr lang="it-IT" sz="1400" b="1" dirty="0"/>
            </a:br>
            <a:r>
              <a:rPr lang="it-IT" sz="1400" b="1" dirty="0"/>
              <a:t>nota[3]=10.0f;</a:t>
            </a:r>
          </a:p>
          <a:p>
            <a:pPr fontAlgn="base"/>
            <a:r>
              <a:rPr lang="it-IT" sz="1400" b="1" dirty="0"/>
              <a:t>media = (nota[0] + nota[1] + nota[2] + nota[3])/4;</a:t>
            </a:r>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0181865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Navegação</a:t>
            </a:r>
            <a:r>
              <a:rPr lang="pt-BR" sz="1400" dirty="0"/>
              <a:t>: </a:t>
            </a:r>
            <a:endParaRPr lang="pt-BR" sz="1400" dirty="0" smtClean="0"/>
          </a:p>
          <a:p>
            <a:pPr fontAlgn="base"/>
            <a:r>
              <a:rPr lang="pt-BR" sz="1400" dirty="0" smtClean="0"/>
              <a:t>para </a:t>
            </a:r>
            <a:r>
              <a:rPr lang="pt-BR" sz="1400" dirty="0"/>
              <a:t>navegar no vetor, pode-se chamar pelo id ou fazer um </a:t>
            </a:r>
            <a:r>
              <a:rPr lang="pt-BR" sz="1400" i="1" dirty="0"/>
              <a:t>loop</a:t>
            </a:r>
            <a:r>
              <a:rPr lang="pt-BR" sz="1400" dirty="0"/>
              <a:t> navegando por todos os ids. </a:t>
            </a:r>
            <a:endParaRPr lang="pt-BR" sz="1400" dirty="0" smtClean="0"/>
          </a:p>
          <a:p>
            <a:pPr fontAlgn="base"/>
            <a:endParaRPr lang="pt-BR" sz="1400" dirty="0"/>
          </a:p>
          <a:p>
            <a:pPr fontAlgn="base"/>
            <a:r>
              <a:rPr lang="pt-BR" sz="1400" dirty="0" smtClean="0"/>
              <a:t>Nos </a:t>
            </a:r>
            <a:r>
              <a:rPr lang="pt-BR" sz="1400" dirty="0"/>
              <a:t>comandos acima, o vetor </a:t>
            </a:r>
            <a:r>
              <a:rPr lang="pt-BR" sz="1400" b="1" dirty="0"/>
              <a:t>nomes </a:t>
            </a:r>
            <a:r>
              <a:rPr lang="pt-BR" sz="1400" dirty="0"/>
              <a:t>está sendo impresso, um a um, na tela</a:t>
            </a:r>
            <a:r>
              <a:rPr lang="pt-BR" sz="1400" dirty="0" smtClean="0"/>
              <a:t>.</a:t>
            </a:r>
          </a:p>
          <a:p>
            <a:pPr fontAlgn="base"/>
            <a:endParaRPr lang="pt-BR" sz="1400" dirty="0"/>
          </a:p>
          <a:p>
            <a:pPr fontAlgn="base"/>
            <a:r>
              <a:rPr lang="pt-BR" sz="1400" dirty="0"/>
              <a:t>Navegando pelo id:</a:t>
            </a:r>
          </a:p>
          <a:p>
            <a:pPr fontAlgn="base"/>
            <a:endParaRPr lang="pt-BR" sz="1400" dirty="0"/>
          </a:p>
          <a:p>
            <a:pPr fontAlgn="base"/>
            <a:r>
              <a:rPr lang="pt-BR" sz="1400" dirty="0"/>
              <a:t>System.out.println(nome[0]);</a:t>
            </a:r>
          </a:p>
          <a:p>
            <a:pPr fontAlgn="base"/>
            <a:endParaRPr lang="pt-BR" sz="1400" dirty="0"/>
          </a:p>
          <a:p>
            <a:pPr fontAlgn="base"/>
            <a:endParaRPr lang="pt-BR" sz="1400" dirty="0"/>
          </a:p>
          <a:p>
            <a:pPr fontAlgn="base"/>
            <a:r>
              <a:rPr lang="pt-BR" sz="1400" dirty="0"/>
              <a:t>Navegando em todo o vetor:</a:t>
            </a:r>
          </a:p>
          <a:p>
            <a:pPr fontAlgn="base"/>
            <a:endParaRPr lang="pt-BR" sz="1400" b="1" dirty="0"/>
          </a:p>
          <a:p>
            <a:pPr fontAlgn="base"/>
            <a:r>
              <a:rPr lang="pt-BR" sz="1400" b="1" dirty="0"/>
              <a:t>for</a:t>
            </a:r>
            <a:r>
              <a:rPr lang="pt-BR" sz="1400" b="1" dirty="0" smtClean="0"/>
              <a:t>( int </a:t>
            </a:r>
            <a:r>
              <a:rPr lang="pt-BR" sz="1400" b="1" dirty="0"/>
              <a:t>contador=0; contador &lt; nome.length; contador++)</a:t>
            </a:r>
          </a:p>
          <a:p>
            <a:pPr fontAlgn="base"/>
            <a:r>
              <a:rPr lang="pt-BR" sz="1400" b="1" dirty="0"/>
              <a:t>{</a:t>
            </a:r>
          </a:p>
          <a:p>
            <a:pPr fontAlgn="base"/>
            <a:r>
              <a:rPr lang="pt-BR" sz="1400" b="1" dirty="0"/>
              <a:t>System.out.println(nome[contador]);</a:t>
            </a:r>
          </a:p>
          <a:p>
            <a:pPr fontAlgn="base"/>
            <a:r>
              <a:rPr lang="pt-BR" sz="1400" b="1" dirty="0"/>
              <a:t>}</a:t>
            </a:r>
            <a:endParaRPr lang="pt-BR" sz="1400" b="1" dirty="0" smtClean="0"/>
          </a:p>
          <a:p>
            <a:pPr fontAlgn="base"/>
            <a:endParaRPr lang="pt-BR" sz="1400" dirty="0"/>
          </a:p>
          <a:p>
            <a:pPr fontAlgn="base"/>
            <a:r>
              <a:rPr lang="pt-BR" sz="1400" dirty="0"/>
              <a:t>Também pelo comando abaixo que é o </a:t>
            </a:r>
            <a:r>
              <a:rPr lang="pt-BR" sz="1400" b="1" dirty="0"/>
              <a:t>for-</a:t>
            </a:r>
            <a:r>
              <a:rPr lang="pt-BR" sz="1400" b="1" dirty="0" err="1"/>
              <a:t>each</a:t>
            </a:r>
            <a:r>
              <a:rPr lang="pt-BR" sz="1400" dirty="0"/>
              <a:t>, um dos principais comandos de navegação de objetos e estruturas de dados</a:t>
            </a:r>
            <a:r>
              <a:rPr lang="pt-BR" sz="1400" dirty="0" smtClean="0"/>
              <a:t>:</a:t>
            </a:r>
          </a:p>
          <a:p>
            <a:pPr fontAlgn="base"/>
            <a:endParaRPr lang="pt-BR" sz="1400" dirty="0"/>
          </a:p>
          <a:p>
            <a:pPr fontAlgn="base"/>
            <a:r>
              <a:rPr lang="pt-BR" sz="1400" b="1" dirty="0"/>
              <a:t>for(int aux: vetor)</a:t>
            </a:r>
            <a:br>
              <a:rPr lang="pt-BR" sz="1400" b="1" dirty="0"/>
            </a:br>
            <a:r>
              <a:rPr lang="pt-BR" sz="1400" b="1" dirty="0"/>
              <a:t>{</a:t>
            </a:r>
            <a:br>
              <a:rPr lang="pt-BR" sz="1400" b="1" dirty="0"/>
            </a:br>
            <a:r>
              <a:rPr lang="pt-BR" sz="1400" b="1" dirty="0"/>
              <a:t>              System.out.println(aux);</a:t>
            </a:r>
          </a:p>
          <a:p>
            <a:pPr fontAlgn="base"/>
            <a:r>
              <a:rPr lang="pt-BR" sz="1400" b="1" dirty="0"/>
              <a:t>}</a:t>
            </a:r>
          </a:p>
          <a:p>
            <a:pPr fontAlgn="base"/>
            <a:endParaRPr lang="pt-BR" sz="1400" dirty="0" smtClean="0"/>
          </a:p>
          <a:p>
            <a:pPr fontAlgn="base"/>
            <a:r>
              <a:rPr lang="pt-BR" sz="1400" dirty="0"/>
              <a:t>Esse </a:t>
            </a:r>
            <a:r>
              <a:rPr lang="pt-BR" sz="1400" i="1" dirty="0"/>
              <a:t>loop</a:t>
            </a:r>
            <a:r>
              <a:rPr lang="pt-BR" sz="1400" dirty="0"/>
              <a:t> navega nas posições do vetor e passa seus valores, um a um, na variável aux.</a:t>
            </a:r>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704524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Ordenação</a:t>
            </a:r>
            <a:r>
              <a:rPr lang="pt-BR" sz="1400" dirty="0"/>
              <a:t>: </a:t>
            </a:r>
            <a:endParaRPr lang="pt-BR" sz="1400" dirty="0" smtClean="0"/>
          </a:p>
          <a:p>
            <a:pPr fontAlgn="base"/>
            <a:endParaRPr lang="pt-BR" sz="1400" dirty="0" smtClean="0"/>
          </a:p>
          <a:p>
            <a:pPr fontAlgn="base"/>
            <a:r>
              <a:rPr lang="pt-BR" sz="1400" dirty="0" smtClean="0"/>
              <a:t>conjunto </a:t>
            </a:r>
            <a:r>
              <a:rPr lang="pt-BR" sz="1400" dirty="0"/>
              <a:t>de instruções que visa a ordenar uma estrutura de dados, nesse caso, o vetor. </a:t>
            </a:r>
            <a:endParaRPr lang="pt-BR" sz="1400" dirty="0" smtClean="0"/>
          </a:p>
          <a:p>
            <a:pPr fontAlgn="base"/>
            <a:endParaRPr lang="pt-BR" sz="1400" dirty="0"/>
          </a:p>
          <a:p>
            <a:pPr fontAlgn="base"/>
            <a:r>
              <a:rPr lang="pt-BR" sz="1400" dirty="0" smtClean="0"/>
              <a:t>Abaixo</a:t>
            </a:r>
            <a:r>
              <a:rPr lang="pt-BR" sz="1400" dirty="0"/>
              <a:t>, segue um dos formatos mais tradicionais de ordenação de vetor</a:t>
            </a:r>
            <a:r>
              <a:rPr lang="pt-BR" sz="1400" dirty="0" smtClean="0"/>
              <a:t>.</a:t>
            </a:r>
          </a:p>
          <a:p>
            <a:pPr fontAlgn="base"/>
            <a:endParaRPr lang="pt-BR" sz="1400" b="1" dirty="0"/>
          </a:p>
          <a:p>
            <a:pPr fontAlgn="base"/>
            <a:r>
              <a:rPr lang="pt-BR" sz="1400" b="1" dirty="0"/>
              <a:t>1    for(int contadorL=0; contadorL&lt; vetor.length ; contadorL++)</a:t>
            </a:r>
            <a:br>
              <a:rPr lang="pt-BR" sz="1400" b="1" dirty="0"/>
            </a:br>
            <a:r>
              <a:rPr lang="pt-BR" sz="1400" b="1" dirty="0"/>
              <a:t>2    {</a:t>
            </a:r>
            <a:br>
              <a:rPr lang="pt-BR" sz="1400" b="1" dirty="0"/>
            </a:br>
            <a:r>
              <a:rPr lang="pt-BR" sz="1400" b="1" dirty="0"/>
              <a:t>3    </a:t>
            </a:r>
            <a:r>
              <a:rPr lang="pt-BR" sz="1400" b="1" dirty="0" smtClean="0"/>
              <a:t>    for(int </a:t>
            </a:r>
            <a:r>
              <a:rPr lang="pt-BR" sz="1400" b="1" dirty="0"/>
              <a:t>contadorC=contadorL+1; contadorC&lt; vetor.length; contadorC++)</a:t>
            </a:r>
            <a:br>
              <a:rPr lang="pt-BR" sz="1400" b="1" dirty="0"/>
            </a:br>
            <a:r>
              <a:rPr lang="pt-BR" sz="1400" b="1" dirty="0"/>
              <a:t>4           {</a:t>
            </a:r>
            <a:br>
              <a:rPr lang="pt-BR" sz="1400" b="1" dirty="0"/>
            </a:br>
            <a:r>
              <a:rPr lang="pt-BR" sz="1400" b="1" dirty="0"/>
              <a:t>5                 </a:t>
            </a:r>
            <a:r>
              <a:rPr lang="pt-BR" sz="1400" b="1" dirty="0" smtClean="0"/>
              <a:t>if (</a:t>
            </a:r>
            <a:r>
              <a:rPr lang="pt-BR" sz="1400" b="1" dirty="0"/>
              <a:t>vetor[contadorL]&gt; vetor[contadorC])</a:t>
            </a:r>
            <a:br>
              <a:rPr lang="pt-BR" sz="1400" b="1" dirty="0"/>
            </a:br>
            <a:r>
              <a:rPr lang="pt-BR" sz="1400" b="1" dirty="0"/>
              <a:t>6               {</a:t>
            </a:r>
            <a:br>
              <a:rPr lang="pt-BR" sz="1400" b="1" dirty="0"/>
            </a:br>
            <a:r>
              <a:rPr lang="pt-BR" sz="1400" b="1" dirty="0"/>
              <a:t>7                 int aux= vetor[contadorL];</a:t>
            </a:r>
            <a:br>
              <a:rPr lang="pt-BR" sz="1400" b="1" dirty="0"/>
            </a:br>
            <a:r>
              <a:rPr lang="pt-BR" sz="1400" b="1" dirty="0"/>
              <a:t>8                 vetor[contadorL]=vetor[contadorC];</a:t>
            </a:r>
            <a:br>
              <a:rPr lang="pt-BR" sz="1400" b="1" dirty="0"/>
            </a:br>
            <a:r>
              <a:rPr lang="pt-BR" sz="1400" b="1" dirty="0"/>
              <a:t>9                 vetor[contadorC]=aux;</a:t>
            </a:r>
            <a:br>
              <a:rPr lang="pt-BR" sz="1400" b="1" dirty="0"/>
            </a:br>
            <a:r>
              <a:rPr lang="pt-BR" sz="1400" b="1" dirty="0"/>
              <a:t>10            }</a:t>
            </a:r>
            <a:br>
              <a:rPr lang="pt-BR" sz="1400" b="1" dirty="0"/>
            </a:br>
            <a:r>
              <a:rPr lang="pt-BR" sz="1400" b="1" dirty="0"/>
              <a:t>11         }</a:t>
            </a:r>
            <a:br>
              <a:rPr lang="pt-BR" sz="1400" b="1" dirty="0"/>
            </a:br>
            <a:r>
              <a:rPr lang="pt-BR" sz="1400" b="1" dirty="0"/>
              <a:t>12    </a:t>
            </a:r>
            <a:r>
              <a:rPr lang="pt-BR" sz="1400" b="1" dirty="0" smtClean="0"/>
              <a:t>}</a:t>
            </a:r>
          </a:p>
          <a:p>
            <a:pPr fontAlgn="base"/>
            <a:endParaRPr lang="pt-BR" sz="1400" b="1" dirty="0"/>
          </a:p>
          <a:p>
            <a:pPr fontAlgn="base"/>
            <a:r>
              <a:rPr lang="pt-BR" sz="1400" dirty="0"/>
              <a:t>Esse algoritmo é o Método Bolha, ou </a:t>
            </a:r>
            <a:r>
              <a:rPr lang="pt-BR" sz="1400" i="1" dirty="0"/>
              <a:t>BoobleSort</a:t>
            </a:r>
            <a:r>
              <a:rPr lang="pt-BR" sz="1400" dirty="0"/>
              <a:t>, um algoritmo de ordenação tradicional que busca o menor elemento da lista, posicionando ao topo de forma ordenada. </a:t>
            </a:r>
            <a:endParaRPr lang="pt-BR" sz="1400" dirty="0" smtClean="0"/>
          </a:p>
          <a:p>
            <a:pPr fontAlgn="base"/>
            <a:endParaRPr lang="pt-BR" sz="1400" dirty="0"/>
          </a:p>
          <a:p>
            <a:pPr fontAlgn="base"/>
            <a:r>
              <a:rPr lang="pt-BR" sz="1400" dirty="0" smtClean="0"/>
              <a:t>Primeiramente</a:t>
            </a:r>
            <a:r>
              <a:rPr lang="pt-BR" sz="1400" dirty="0"/>
              <a:t>, busca-se o menor valor, navegando no vetor através dos índices contadorL e contador. Ao encontrar um valor maior, faz-se a troca, “descendo” o valor maior e “subindo” o valor menor</a:t>
            </a:r>
            <a:r>
              <a:rPr lang="pt-BR" sz="1400" dirty="0" smtClean="0"/>
              <a:t>.</a:t>
            </a:r>
          </a:p>
          <a:p>
            <a:pPr fontAlgn="base"/>
            <a:endParaRPr lang="pt-BR" sz="1400" b="1" dirty="0"/>
          </a:p>
          <a:p>
            <a:pPr fontAlgn="base"/>
            <a:endParaRPr lang="pt-BR" sz="1400" b="1"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2321844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Vetor</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a:p>
            <a:pPr fontAlgn="base"/>
            <a:endParaRPr lang="pt-BR" sz="1400" dirty="0" smtClean="0"/>
          </a:p>
          <a:p>
            <a:pPr fontAlgn="base"/>
            <a:endParaRPr lang="pt-BR" sz="1400" dirty="0"/>
          </a:p>
          <a:p>
            <a:pPr fontAlgn="base"/>
            <a:r>
              <a:rPr lang="pt-BR" sz="1400" dirty="0" smtClean="0"/>
              <a:t>Por </a:t>
            </a:r>
            <a:r>
              <a:rPr lang="pt-BR" sz="1400" dirty="0"/>
              <a:t>exemplo: valores 9, 0, -1 para os endereços 0,1 e 2 do vetor</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Tabela </a:t>
            </a:r>
            <a:r>
              <a:rPr lang="pt-BR" sz="1400" b="1" dirty="0"/>
              <a:t>1</a:t>
            </a:r>
            <a:r>
              <a:rPr lang="pt-BR" sz="1400" dirty="0"/>
              <a:t>. Exemplo dos valores iniciais vetor em memória</a:t>
            </a:r>
            <a:r>
              <a:rPr lang="pt-BR" sz="1400" dirty="0" smtClean="0"/>
              <a:t>.</a:t>
            </a:r>
          </a:p>
          <a:p>
            <a:pPr fontAlgn="base"/>
            <a:endParaRPr lang="pt-BR" sz="1400" dirty="0"/>
          </a:p>
          <a:p>
            <a:pPr fontAlgn="base"/>
            <a:r>
              <a:rPr lang="pt-BR" sz="1400" dirty="0"/>
              <a:t>Primeiramente, o algoritmo verifica se vetor na posição 0 é maior que vetor na posição 1, ou seja, se 9 &gt; 0. Nesse caso, é maior, então troca-se o menor pelo maior, através das navegações dos índices. Faz-se a primeira troca de 9 por 0, usando a variável auxiliar, como nas linhas abaixo</a:t>
            </a:r>
            <a:r>
              <a:rPr lang="pt-BR" sz="1400" dirty="0" smtClean="0"/>
              <a:t>:</a:t>
            </a:r>
          </a:p>
          <a:p>
            <a:pPr fontAlgn="base"/>
            <a:endParaRPr lang="pt-BR" sz="1400" dirty="0"/>
          </a:p>
          <a:p>
            <a:pPr fontAlgn="base"/>
            <a:r>
              <a:rPr lang="pt-BR" sz="1400" b="1" dirty="0"/>
              <a:t>7                 int aux=vetor[contadorL];</a:t>
            </a:r>
            <a:br>
              <a:rPr lang="pt-BR" sz="1400" b="1" dirty="0"/>
            </a:br>
            <a:r>
              <a:rPr lang="pt-BR" sz="1400" b="1" dirty="0"/>
              <a:t>8                  vetor[contadorL]=vetor[contadorC];</a:t>
            </a:r>
            <a:br>
              <a:rPr lang="pt-BR" sz="1400" b="1" dirty="0"/>
            </a:br>
            <a:r>
              <a:rPr lang="pt-BR" sz="1400" b="1" dirty="0"/>
              <a:t>9                  vetor[contadorC]=aux;</a:t>
            </a:r>
          </a:p>
          <a:p>
            <a:pPr fontAlgn="base"/>
            <a:endParaRPr lang="pt-BR" sz="1400" dirty="0" smtClean="0"/>
          </a:p>
          <a:p>
            <a:pPr fontAlgn="base"/>
            <a:r>
              <a:rPr lang="pt-BR" sz="1400" dirty="0"/>
              <a:t>O aux recebe o maior valor, que é o valor 9, pois o contadorL nesse primeiro momento é 0, e o vetor na posição 0 recebe o valor de vetor na posição 1, que é o valor de contadorC, recebendo, assim, o valor 0. O vetor na posição 1 recebe o valor de aux</a:t>
            </a:r>
            <a:r>
              <a:rPr lang="pt-BR" sz="1400" dirty="0" smtClean="0"/>
              <a:t>.</a:t>
            </a:r>
          </a:p>
          <a:p>
            <a:pPr fontAlgn="base"/>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0" name="Grupo 19"/>
          <p:cNvGrpSpPr/>
          <p:nvPr/>
        </p:nvGrpSpPr>
        <p:grpSpPr>
          <a:xfrm>
            <a:off x="303101" y="1051243"/>
            <a:ext cx="4422043" cy="380115"/>
            <a:chOff x="303101" y="1051243"/>
            <a:chExt cx="4422043" cy="380115"/>
          </a:xfrm>
        </p:grpSpPr>
        <p:sp>
          <p:nvSpPr>
            <p:cNvPr id="21" name="Retângulo de cantos arredondados 20"/>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8"/>
          <a:stretch>
            <a:fillRect/>
          </a:stretch>
        </p:blipFill>
        <p:spPr>
          <a:xfrm>
            <a:off x="478199" y="2738100"/>
            <a:ext cx="4694848" cy="1298437"/>
          </a:xfrm>
          <a:prstGeom prst="rect">
            <a:avLst/>
          </a:prstGeom>
        </p:spPr>
      </p:pic>
      <p:pic>
        <p:nvPicPr>
          <p:cNvPr id="3" name="Imagem 2"/>
          <p:cNvPicPr>
            <a:picLocks noChangeAspect="1"/>
          </p:cNvPicPr>
          <p:nvPr/>
        </p:nvPicPr>
        <p:blipFill>
          <a:blip r:embed="rId9"/>
          <a:stretch>
            <a:fillRect/>
          </a:stretch>
        </p:blipFill>
        <p:spPr>
          <a:xfrm>
            <a:off x="399778" y="7389814"/>
            <a:ext cx="5743575" cy="1447800"/>
          </a:xfrm>
          <a:prstGeom prst="rect">
            <a:avLst/>
          </a:prstGeom>
        </p:spPr>
      </p:pic>
    </p:spTree>
    <p:extLst>
      <p:ext uri="{BB962C8B-B14F-4D97-AF65-F5344CB8AC3E}">
        <p14:creationId xmlns:p14="http://schemas.microsoft.com/office/powerpoint/2010/main" val="37759431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Vetor</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Continuando </a:t>
            </a:r>
            <a:r>
              <a:rPr lang="pt-BR" sz="1400" dirty="0"/>
              <a:t>o </a:t>
            </a:r>
            <a:r>
              <a:rPr lang="pt-BR" sz="1400" i="1" dirty="0"/>
              <a:t>loop</a:t>
            </a:r>
            <a:r>
              <a:rPr lang="pt-BR" sz="1400" dirty="0"/>
              <a:t>, o contadorL na posição 0 verifica se existe </a:t>
            </a:r>
            <a:endParaRPr lang="pt-BR" sz="1400" dirty="0" smtClean="0"/>
          </a:p>
          <a:p>
            <a:pPr fontAlgn="base"/>
            <a:r>
              <a:rPr lang="pt-BR" sz="1400" dirty="0" smtClean="0"/>
              <a:t>um </a:t>
            </a:r>
            <a:r>
              <a:rPr lang="pt-BR" sz="1400" dirty="0"/>
              <a:t>outro valor menor dentro do vetor, encontra na posição 2 o </a:t>
            </a:r>
            <a:endParaRPr lang="pt-BR" sz="1400" dirty="0" smtClean="0"/>
          </a:p>
          <a:p>
            <a:pPr fontAlgn="base"/>
            <a:r>
              <a:rPr lang="pt-BR" sz="1400" dirty="0" smtClean="0"/>
              <a:t>valor </a:t>
            </a:r>
            <a:r>
              <a:rPr lang="pt-BR" sz="1400" dirty="0"/>
              <a:t>–1, e faz a troca pelo valor menor. Logo</a:t>
            </a:r>
            <a:r>
              <a:rPr lang="pt-BR" sz="1400" dirty="0" smtClean="0"/>
              <a:t>, todos </a:t>
            </a:r>
            <a:r>
              <a:rPr lang="pt-BR" sz="1400" dirty="0"/>
              <a:t>os valores do </a:t>
            </a:r>
            <a:endParaRPr lang="pt-BR" sz="1400" dirty="0" smtClean="0"/>
          </a:p>
          <a:p>
            <a:pPr fontAlgn="base"/>
            <a:r>
              <a:rPr lang="pt-BR" sz="1400" dirty="0" smtClean="0"/>
              <a:t>vetor </a:t>
            </a:r>
            <a:r>
              <a:rPr lang="pt-BR" sz="1400" dirty="0"/>
              <a:t>são percorridos, como na Tabela 3</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Tabela 3</a:t>
            </a:r>
            <a:r>
              <a:rPr lang="pt-BR" sz="1400" dirty="0"/>
              <a:t>. Exemplo da segunda troca no vetor</a:t>
            </a:r>
            <a:r>
              <a:rPr lang="pt-BR" sz="1400" dirty="0" smtClean="0"/>
              <a:t>.</a:t>
            </a:r>
          </a:p>
          <a:p>
            <a:pPr fontAlgn="base"/>
            <a:endParaRPr lang="pt-BR" sz="1400" dirty="0"/>
          </a:p>
          <a:p>
            <a:pPr fontAlgn="base"/>
            <a:r>
              <a:rPr lang="pt-BR" sz="1400" dirty="0"/>
              <a:t>Após o primeiro item (o índice 0) possuir o menor valor do vetor, a segunda etapa é passar para verificar se o índice 1 possui o menor valor. </a:t>
            </a:r>
            <a:endParaRPr lang="pt-BR" sz="1400" dirty="0" smtClean="0"/>
          </a:p>
          <a:p>
            <a:pPr fontAlgn="base"/>
            <a:endParaRPr lang="pt-BR" sz="1400" dirty="0"/>
          </a:p>
          <a:p>
            <a:pPr fontAlgn="base"/>
            <a:r>
              <a:rPr lang="pt-BR" sz="1400" dirty="0" smtClean="0"/>
              <a:t>Na </a:t>
            </a:r>
            <a:r>
              <a:rPr lang="pt-BR" sz="1400" dirty="0"/>
              <a:t>primeira varredura entre índice 1 com o valor de 9, verifica-se se o próximo índice, o 2, é maior com o valor de 0. Nesse caso, faz-se a troca, obtendo-se o resultado exibido na Tabela 4</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 </a:t>
            </a:r>
            <a:r>
              <a:rPr lang="pt-BR" sz="1400" dirty="0" smtClean="0"/>
              <a:t>                      </a:t>
            </a:r>
            <a:r>
              <a:rPr lang="pt-BR" sz="1400" b="1" dirty="0" smtClean="0"/>
              <a:t>Tabela </a:t>
            </a:r>
            <a:r>
              <a:rPr lang="pt-BR" sz="1400" b="1" dirty="0"/>
              <a:t>4</a:t>
            </a:r>
            <a:r>
              <a:rPr lang="pt-BR" sz="1400" dirty="0"/>
              <a:t>. Exemplo do vetor ordenado</a:t>
            </a:r>
            <a:r>
              <a:rPr lang="pt-BR" sz="1400" dirty="0" smtClean="0"/>
              <a:t>.</a:t>
            </a:r>
          </a:p>
          <a:p>
            <a:pPr fontAlgn="base"/>
            <a:endParaRPr lang="pt-BR" sz="1400" dirty="0"/>
          </a:p>
          <a:p>
            <a:pPr fontAlgn="base"/>
            <a:r>
              <a:rPr lang="pt-BR" sz="1400" dirty="0"/>
              <a:t>Como não existem valores para serem verificados, finaliza-se a ordenação do vetor.</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a:t>
            </a:r>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0" name="Grupo 19"/>
          <p:cNvGrpSpPr/>
          <p:nvPr/>
        </p:nvGrpSpPr>
        <p:grpSpPr>
          <a:xfrm>
            <a:off x="303101" y="1051243"/>
            <a:ext cx="4422043" cy="380115"/>
            <a:chOff x="303101" y="1051243"/>
            <a:chExt cx="4422043" cy="380115"/>
          </a:xfrm>
        </p:grpSpPr>
        <p:sp>
          <p:nvSpPr>
            <p:cNvPr id="21" name="Retângulo de cantos arredondados 20"/>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7" name="Imagem 6"/>
          <p:cNvPicPr>
            <a:picLocks noChangeAspect="1"/>
          </p:cNvPicPr>
          <p:nvPr/>
        </p:nvPicPr>
        <p:blipFill>
          <a:blip r:embed="rId8"/>
          <a:stretch>
            <a:fillRect/>
          </a:stretch>
        </p:blipFill>
        <p:spPr>
          <a:xfrm>
            <a:off x="404906" y="2747620"/>
            <a:ext cx="4755928" cy="1214615"/>
          </a:xfrm>
          <a:prstGeom prst="rect">
            <a:avLst/>
          </a:prstGeom>
        </p:spPr>
      </p:pic>
      <p:pic>
        <p:nvPicPr>
          <p:cNvPr id="8" name="Imagem 7"/>
          <p:cNvPicPr>
            <a:picLocks noChangeAspect="1"/>
          </p:cNvPicPr>
          <p:nvPr/>
        </p:nvPicPr>
        <p:blipFill>
          <a:blip r:embed="rId9"/>
          <a:stretch>
            <a:fillRect/>
          </a:stretch>
        </p:blipFill>
        <p:spPr>
          <a:xfrm>
            <a:off x="1241289" y="5843731"/>
            <a:ext cx="4383955" cy="1112347"/>
          </a:xfrm>
          <a:prstGeom prst="rect">
            <a:avLst/>
          </a:prstGeom>
        </p:spPr>
      </p:pic>
    </p:spTree>
    <p:extLst>
      <p:ext uri="{BB962C8B-B14F-4D97-AF65-F5344CB8AC3E}">
        <p14:creationId xmlns:p14="http://schemas.microsoft.com/office/powerpoint/2010/main" val="3110973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Aplicação</a:t>
            </a:r>
            <a:r>
              <a:rPr lang="pt-BR" sz="1400" dirty="0"/>
              <a:t>: </a:t>
            </a:r>
            <a:endParaRPr lang="pt-BR" sz="1400" dirty="0" smtClean="0"/>
          </a:p>
          <a:p>
            <a:pPr fontAlgn="base"/>
            <a:r>
              <a:rPr lang="pt-BR" sz="1400" dirty="0" smtClean="0"/>
              <a:t>um </a:t>
            </a:r>
            <a:r>
              <a:rPr lang="pt-BR" sz="1400" dirty="0"/>
              <a:t>vetor pode ser usado como lista ou estruturas que envolvam listas, como lista de compras, lista de clientes, lista de CEPs etc</a:t>
            </a:r>
            <a:r>
              <a:rPr lang="pt-BR" sz="1400" dirty="0" smtClean="0"/>
              <a:t>.</a:t>
            </a:r>
          </a:p>
          <a:p>
            <a:pPr fontAlgn="base"/>
            <a:endParaRPr lang="pt-BR" sz="1400" dirty="0"/>
          </a:p>
          <a:p>
            <a:pPr fontAlgn="base"/>
            <a:r>
              <a:rPr lang="pt-BR" sz="1400" b="1" dirty="0"/>
              <a:t>// Exemplo do código do vetor </a:t>
            </a:r>
            <a:r>
              <a:rPr lang="pt-BR" sz="1400" b="1" dirty="0" smtClean="0"/>
              <a:t>estruturado</a:t>
            </a:r>
          </a:p>
          <a:p>
            <a:pPr fontAlgn="base"/>
            <a:endParaRPr lang="pt-BR" sz="1400" b="1" dirty="0"/>
          </a:p>
          <a:p>
            <a:pPr fontAlgn="base"/>
            <a:r>
              <a:rPr lang="pt-BR" sz="1400" dirty="0"/>
              <a:t>No código a seguir, temos um exemplo de vetor em formato estruturado, ou seja, digitado diretamente da função </a:t>
            </a:r>
            <a:r>
              <a:rPr lang="pt-BR" sz="1400" b="1" dirty="0"/>
              <a:t>main</a:t>
            </a:r>
            <a:r>
              <a:rPr lang="pt-BR" sz="1400" dirty="0"/>
              <a:t>. Esse comando cria um vetor na linha 9 com dados predeterminados e na linha 11 ele ordena esses valores de forma crescente. Após a ordenação, tem-se a impressão na linha 20</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6</a:t>
            </a:r>
            <a:r>
              <a:rPr lang="pt-BR" sz="1400" dirty="0"/>
              <a:t>. Exemplo de vetor em formato estruturado.</a:t>
            </a:r>
            <a:endParaRPr lang="pt-BR" sz="1400" dirty="0" smtClean="0"/>
          </a:p>
          <a:p>
            <a:pPr fontAlgn="base"/>
            <a:endParaRPr lang="pt-BR" sz="1400" dirty="0"/>
          </a:p>
          <a:p>
            <a:pPr fontAlgn="base"/>
            <a:endParaRPr lang="pt-BR" sz="1400" dirty="0" smtClean="0"/>
          </a:p>
          <a:p>
            <a:pPr fontAlgn="base"/>
            <a:endParaRPr lang="pt-BR" sz="1400" b="1" dirty="0"/>
          </a:p>
          <a:p>
            <a:pPr fontAlgn="base"/>
            <a:endParaRPr lang="pt-BR" sz="1400" b="1"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550433" y="3872880"/>
            <a:ext cx="5497506" cy="4956213"/>
          </a:xfrm>
          <a:prstGeom prst="rect">
            <a:avLst/>
          </a:prstGeom>
        </p:spPr>
      </p:pic>
    </p:spTree>
    <p:extLst>
      <p:ext uri="{BB962C8B-B14F-4D97-AF65-F5344CB8AC3E}">
        <p14:creationId xmlns:p14="http://schemas.microsoft.com/office/powerpoint/2010/main" val="1902252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Vetor orientado a </a:t>
            </a:r>
            <a:r>
              <a:rPr lang="pt-BR" sz="1400" b="1" dirty="0" smtClean="0"/>
              <a:t>objetos</a:t>
            </a:r>
          </a:p>
          <a:p>
            <a:pPr fontAlgn="base"/>
            <a:endParaRPr lang="pt-BR" sz="1400" b="1" dirty="0"/>
          </a:p>
          <a:p>
            <a:pPr fontAlgn="base"/>
            <a:r>
              <a:rPr lang="pt-BR" sz="1400" dirty="0"/>
              <a:t>Os vetores orientados a objetos são vetores que, tradicionalmente, podem ser criados em qualquer local da classe. Porém, quando abordamos o paradigma de orientação a objetos dentro do conceito de vetor, temos que criar duas classes, uma será o tads propriamente dito, a classe vetorOO, que é chamado como estrutura de dados dentro da classe Prj_VetorOO</a:t>
            </a:r>
            <a:r>
              <a:rPr lang="pt-BR" sz="1400" dirty="0" smtClean="0"/>
              <a:t>.</a:t>
            </a:r>
          </a:p>
          <a:p>
            <a:pPr fontAlgn="base"/>
            <a:endParaRPr lang="pt-BR" sz="1400" dirty="0"/>
          </a:p>
          <a:p>
            <a:pPr fontAlgn="base"/>
            <a:r>
              <a:rPr lang="pt-BR" sz="1400" dirty="0"/>
              <a:t>Empregando os conceitos de orientação a objetos dentro da classe VetorOO, observamos o tratamento de dados através do uso de métodos ou funções, diferente do exemplo acima, em que todo o tratamento está dentro da função main</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200" b="1" dirty="0"/>
              <a:t>Figura 7</a:t>
            </a:r>
            <a:r>
              <a:rPr lang="pt-BR" sz="1200" dirty="0"/>
              <a:t>. Exemplo de tratamento de dados através do uso de métodos ou funções.</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021011" y="4376936"/>
            <a:ext cx="4699640" cy="5049488"/>
          </a:xfrm>
          <a:prstGeom prst="rect">
            <a:avLst/>
          </a:prstGeom>
        </p:spPr>
      </p:pic>
    </p:spTree>
    <p:extLst>
      <p:ext uri="{BB962C8B-B14F-4D97-AF65-F5344CB8AC3E}">
        <p14:creationId xmlns:p14="http://schemas.microsoft.com/office/powerpoint/2010/main" val="3857011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classe Prj_VetorOO possui a </a:t>
            </a:r>
            <a:r>
              <a:rPr lang="pt-BR" sz="1400" b="1" dirty="0"/>
              <a:t>instanciação</a:t>
            </a:r>
            <a:r>
              <a:rPr lang="pt-BR" sz="1400" dirty="0"/>
              <a:t> da classe VetorOO em vet e, dentro da própria vet, temos a função set, valor que insere valores nas posições determinadas da função</a:t>
            </a:r>
            <a:r>
              <a:rPr lang="pt-BR" sz="1400" dirty="0" smtClean="0"/>
              <a:t>.</a:t>
            </a:r>
          </a:p>
          <a:p>
            <a:pPr fontAlgn="base"/>
            <a:endParaRPr lang="pt-BR" sz="1400" dirty="0"/>
          </a:p>
          <a:p>
            <a:pPr fontAlgn="base"/>
            <a:r>
              <a:rPr lang="pt-BR" sz="1400" dirty="0"/>
              <a:t>Também para inserir valores, usamos o </a:t>
            </a:r>
            <a:r>
              <a:rPr lang="pt-BR" sz="1400" b="1" dirty="0"/>
              <a:t>inserir</a:t>
            </a:r>
            <a:r>
              <a:rPr lang="pt-BR" sz="1400" dirty="0"/>
              <a:t> que, através de uma sequência estipulada na linha 39, apenas recebe os dados e verifica, de acordo com o número de inserções, se poderá ser inserido</a:t>
            </a:r>
            <a:r>
              <a:rPr lang="pt-BR" sz="1400" dirty="0" smtClean="0"/>
              <a:t>.</a:t>
            </a:r>
          </a:p>
          <a:p>
            <a:pPr fontAlgn="base"/>
            <a:endParaRPr lang="pt-BR" sz="1400" dirty="0"/>
          </a:p>
          <a:p>
            <a:pPr fontAlgn="base"/>
            <a:r>
              <a:rPr lang="pt-BR" sz="1400" dirty="0"/>
              <a:t>O </a:t>
            </a:r>
            <a:r>
              <a:rPr lang="pt-BR" sz="1400" b="1" dirty="0"/>
              <a:t>construtor</a:t>
            </a:r>
            <a:r>
              <a:rPr lang="pt-BR" sz="1400" dirty="0"/>
              <a:t> da linha 26 inicia-se recebendo um valor para aprofundar o vetor no valor desejado</a:t>
            </a:r>
            <a:r>
              <a:rPr lang="pt-BR" sz="1400" dirty="0" smtClean="0"/>
              <a:t>.</a:t>
            </a:r>
          </a:p>
          <a:p>
            <a:pPr fontAlgn="base"/>
            <a:endParaRPr lang="pt-BR" sz="1400" dirty="0"/>
          </a:p>
          <a:p>
            <a:pPr fontAlgn="base"/>
            <a:r>
              <a:rPr lang="pt-BR" sz="1400" dirty="0"/>
              <a:t>As funções </a:t>
            </a:r>
            <a:r>
              <a:rPr lang="pt-BR" sz="1400" b="1" dirty="0"/>
              <a:t>getValor</a:t>
            </a:r>
            <a:r>
              <a:rPr lang="pt-BR" sz="1400" dirty="0"/>
              <a:t> e </a:t>
            </a:r>
            <a:r>
              <a:rPr lang="pt-BR" sz="1400" b="1" dirty="0"/>
              <a:t>setValor</a:t>
            </a:r>
            <a:r>
              <a:rPr lang="pt-BR" sz="1400" dirty="0"/>
              <a:t> são funções de captura e envio de dados em qualquer estrutura</a:t>
            </a:r>
            <a:r>
              <a:rPr lang="pt-BR" sz="1400" dirty="0" smtClean="0"/>
              <a:t>.</a:t>
            </a:r>
          </a:p>
          <a:p>
            <a:pPr fontAlgn="base"/>
            <a:endParaRPr lang="pt-BR" sz="1400" dirty="0"/>
          </a:p>
          <a:p>
            <a:pPr fontAlgn="base"/>
            <a:r>
              <a:rPr lang="pt-BR" sz="1400" dirty="0"/>
              <a:t>O </a:t>
            </a:r>
            <a:r>
              <a:rPr lang="pt-BR" sz="1400" b="1" dirty="0"/>
              <a:t>getSize</a:t>
            </a:r>
            <a:r>
              <a:rPr lang="pt-BR" sz="1400" dirty="0"/>
              <a:t> retorna a quantidade de itens inseridos, enquanto a </a:t>
            </a:r>
            <a:r>
              <a:rPr lang="pt-BR" sz="1400" b="1" dirty="0"/>
              <a:t>getMax</a:t>
            </a:r>
            <a:r>
              <a:rPr lang="pt-BR" sz="1400" dirty="0"/>
              <a:t> retorna a capacidade máxima de itens que podem ser inseridos.</a:t>
            </a:r>
          </a:p>
          <a:p>
            <a:pPr fontAlgn="base"/>
            <a:r>
              <a:rPr lang="pt-BR" sz="1400" dirty="0"/>
              <a:t>O </a:t>
            </a:r>
            <a:r>
              <a:rPr lang="pt-BR" sz="1400" b="1" dirty="0"/>
              <a:t>remover</a:t>
            </a:r>
            <a:r>
              <a:rPr lang="pt-BR" sz="1400" dirty="0"/>
              <a:t> retira itens do vetor diminuindo o getSize e o método </a:t>
            </a:r>
            <a:r>
              <a:rPr lang="pt-BR" sz="1400" b="1" dirty="0"/>
              <a:t>sort</a:t>
            </a:r>
            <a:r>
              <a:rPr lang="pt-BR" sz="1400" dirty="0"/>
              <a:t> ordena os itens do vetor</a:t>
            </a:r>
            <a:r>
              <a:rPr lang="pt-BR" sz="1400" dirty="0" smtClean="0"/>
              <a:t>.</a:t>
            </a:r>
          </a:p>
          <a:p>
            <a:pPr fontAlgn="base"/>
            <a:endParaRPr lang="pt-BR" sz="1400" dirty="0"/>
          </a:p>
          <a:p>
            <a:pPr fontAlgn="base"/>
            <a:r>
              <a:rPr lang="pt-BR" sz="1400" dirty="0"/>
              <a:t>Quando tratamos de orientação a objetos, nesse caso, temos todos os comportamentos dos dados dentro de um vetor, que, no caso, seria a linha 5 private int vetor, que cria o vetor como </a:t>
            </a:r>
            <a:r>
              <a:rPr lang="pt-BR" sz="1400" i="1" dirty="0"/>
              <a:t>private</a:t>
            </a:r>
            <a:r>
              <a:rPr lang="pt-BR" sz="1400" dirty="0"/>
              <a:t> para que nenhuma classe externa possa acessá-la diretamente, somente a partir dos métodos citados anteriormente.</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13125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b="1" dirty="0" smtClean="0"/>
              <a:t>Figura </a:t>
            </a:r>
            <a:r>
              <a:rPr lang="pt-BR" sz="1400" b="1" dirty="0"/>
              <a:t>8</a:t>
            </a:r>
            <a:r>
              <a:rPr lang="pt-BR" sz="1400" dirty="0"/>
              <a:t>. Exemplo de comportamentos dos dados dentro de um vetor.</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7"/>
          <a:stretch>
            <a:fillRect/>
          </a:stretch>
        </p:blipFill>
        <p:spPr>
          <a:xfrm>
            <a:off x="764049" y="1565112"/>
            <a:ext cx="5176645" cy="7921992"/>
          </a:xfrm>
          <a:prstGeom prst="rect">
            <a:avLst/>
          </a:prstGeom>
        </p:spPr>
      </p:pic>
    </p:spTree>
    <p:extLst>
      <p:ext uri="{BB962C8B-B14F-4D97-AF65-F5344CB8AC3E}">
        <p14:creationId xmlns:p14="http://schemas.microsoft.com/office/powerpoint/2010/main" val="1186399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smtClean="0"/>
          </a:p>
          <a:p>
            <a:pPr fontAlgn="base"/>
            <a:endParaRPr lang="pt-BR" sz="1400" b="1" dirty="0"/>
          </a:p>
          <a:p>
            <a:pPr fontAlgn="base"/>
            <a:endParaRPr lang="pt-BR" sz="1400" b="1" dirty="0" smtClean="0"/>
          </a:p>
          <a:p>
            <a:pPr fontAlgn="base"/>
            <a:endParaRPr lang="pt-BR" sz="1400" b="1" dirty="0" smtClean="0"/>
          </a:p>
          <a:p>
            <a:pPr fontAlgn="base"/>
            <a:r>
              <a:rPr lang="pt-BR" sz="1400" dirty="0"/>
              <a:t>Matriz é uma estrutura homogênea de dados que permite organizar os dados em formatos de linhas e colunas, e sua indexação é pelo endereço de linhas e colunas, semelhante à estrutura de um vetor, mas com formato bidimensional, podendo assumir mais de duas dimensões. Dependendo da linguagem de programação podem assumir até 17 dimensões, por exemplo</a:t>
            </a:r>
            <a:r>
              <a:rPr lang="pt-BR" sz="1400" dirty="0" smtClean="0"/>
              <a:t>:</a:t>
            </a:r>
          </a:p>
          <a:p>
            <a:pPr fontAlgn="base"/>
            <a:endParaRPr lang="pt-BR" sz="1400" dirty="0"/>
          </a:p>
          <a:p>
            <a:pPr fontAlgn="base"/>
            <a:r>
              <a:rPr lang="pt-BR" sz="1400" b="1" dirty="0"/>
              <a:t>String nomes[][]=new String[2][3];</a:t>
            </a:r>
            <a:br>
              <a:rPr lang="pt-BR" sz="1400" b="1" dirty="0"/>
            </a:br>
            <a:r>
              <a:rPr lang="pt-BR" sz="1400" b="1" dirty="0"/>
              <a:t>nomes[0][0]=”Rolfi”;</a:t>
            </a:r>
            <a:br>
              <a:rPr lang="pt-BR" sz="1400" b="1" dirty="0"/>
            </a:br>
            <a:r>
              <a:rPr lang="pt-BR" sz="1400" b="1" dirty="0"/>
              <a:t>nomes[0][1]=”Ana”;</a:t>
            </a:r>
            <a:br>
              <a:rPr lang="pt-BR" sz="1400" b="1" dirty="0"/>
            </a:br>
            <a:r>
              <a:rPr lang="pt-BR" sz="1400" b="1" dirty="0"/>
              <a:t>nomes[0][2]=”Maria”;</a:t>
            </a:r>
            <a:br>
              <a:rPr lang="pt-BR" sz="1400" b="1" dirty="0"/>
            </a:br>
            <a:r>
              <a:rPr lang="pt-BR" sz="1400" b="1" dirty="0"/>
              <a:t>nomes[1][0]=”João”;</a:t>
            </a:r>
            <a:br>
              <a:rPr lang="pt-BR" sz="1400" b="1" dirty="0"/>
            </a:br>
            <a:r>
              <a:rPr lang="pt-BR" sz="1400" b="1" dirty="0"/>
              <a:t>nomes[1][1]=”Pedro”;</a:t>
            </a:r>
            <a:br>
              <a:rPr lang="pt-BR" sz="1400" b="1" dirty="0"/>
            </a:br>
            <a:r>
              <a:rPr lang="pt-BR" sz="1400" b="1" dirty="0"/>
              <a:t>nomes[1][2]=”Paula</a:t>
            </a:r>
            <a:r>
              <a:rPr lang="pt-BR" sz="1400" b="1" dirty="0" smtClean="0"/>
              <a:t>”;</a:t>
            </a:r>
          </a:p>
          <a:p>
            <a:pPr fontAlgn="base"/>
            <a:endParaRPr lang="pt-BR" sz="1400" b="1" dirty="0"/>
          </a:p>
          <a:p>
            <a:pPr fontAlgn="base"/>
            <a:r>
              <a:rPr lang="pt-BR" sz="1400" dirty="0"/>
              <a:t>Em estrutura de memória, ficaria ilustrado da seguinte forma</a:t>
            </a:r>
            <a:r>
              <a:rPr lang="pt-BR" sz="1400"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b="1" dirty="0" smtClean="0"/>
              <a:t>                 Tabela </a:t>
            </a:r>
            <a:r>
              <a:rPr lang="pt-BR" sz="1400" b="1" dirty="0"/>
              <a:t>5</a:t>
            </a:r>
            <a:r>
              <a:rPr lang="pt-BR" sz="1400" dirty="0"/>
              <a:t>. Exemplo em memória de matriz</a:t>
            </a:r>
            <a:r>
              <a:rPr lang="pt-BR" sz="1400" dirty="0" smtClean="0"/>
              <a:t>. </a:t>
            </a:r>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1107814" y="1489188"/>
            <a:ext cx="4602411" cy="2515350"/>
          </a:xfrm>
          <a:prstGeom prst="rect">
            <a:avLst/>
          </a:prstGeom>
        </p:spPr>
      </p:pic>
      <p:pic>
        <p:nvPicPr>
          <p:cNvPr id="4" name="Imagem 3"/>
          <p:cNvPicPr>
            <a:picLocks noChangeAspect="1"/>
          </p:cNvPicPr>
          <p:nvPr/>
        </p:nvPicPr>
        <p:blipFill>
          <a:blip r:embed="rId8"/>
          <a:stretch>
            <a:fillRect/>
          </a:stretch>
        </p:blipFill>
        <p:spPr>
          <a:xfrm>
            <a:off x="1177044" y="7257256"/>
            <a:ext cx="4463953" cy="2198553"/>
          </a:xfrm>
          <a:prstGeom prst="rect">
            <a:avLst/>
          </a:prstGeom>
        </p:spPr>
      </p:pic>
    </p:spTree>
    <p:extLst>
      <p:ext uri="{BB962C8B-B14F-4D97-AF65-F5344CB8AC3E}">
        <p14:creationId xmlns:p14="http://schemas.microsoft.com/office/powerpoint/2010/main" val="3897536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Observe que as colunas são de, no máximo, três itens. Conta-se o 0 e temos 0, 1, 2, totalizando três colunas. Nas linhas, temos dois de tamanho. Conta-se o 0 e temos 0 e 1, como no vetor</a:t>
            </a:r>
            <a:r>
              <a:rPr lang="pt-BR" sz="1400" dirty="0" smtClean="0"/>
              <a:t>.</a:t>
            </a:r>
          </a:p>
          <a:p>
            <a:pPr fontAlgn="base"/>
            <a:endParaRPr lang="pt-BR" sz="1400" dirty="0"/>
          </a:p>
          <a:p>
            <a:pPr fontAlgn="base"/>
            <a:r>
              <a:rPr lang="pt-BR" sz="1400" b="1" dirty="0"/>
              <a:t>Atribuição</a:t>
            </a:r>
            <a:r>
              <a:rPr lang="pt-BR" sz="1400" dirty="0"/>
              <a:t>: as atribuições em matrizes funcionam da seguinte forma:</a:t>
            </a:r>
            <a:br>
              <a:rPr lang="pt-BR" sz="1400" dirty="0"/>
            </a:br>
            <a:r>
              <a:rPr lang="pt-BR" sz="1400" dirty="0"/>
              <a:t>nomes[índice da linha][índice da coluna]=valor do tipo da coluna.</a:t>
            </a:r>
          </a:p>
          <a:p>
            <a:pPr fontAlgn="base"/>
            <a:r>
              <a:rPr lang="pt-BR" sz="1400" dirty="0"/>
              <a:t>Por exemplo</a:t>
            </a:r>
            <a:r>
              <a:rPr lang="pt-BR" sz="1400" dirty="0" smtClean="0"/>
              <a:t>:</a:t>
            </a:r>
          </a:p>
          <a:p>
            <a:pPr fontAlgn="base"/>
            <a:endParaRPr lang="pt-BR" sz="1400" dirty="0"/>
          </a:p>
          <a:p>
            <a:pPr fontAlgn="base"/>
            <a:r>
              <a:rPr lang="pt-BR" sz="1400" b="1" dirty="0"/>
              <a:t>nomes[0][0]=”Rolfi</a:t>
            </a:r>
            <a:r>
              <a:rPr lang="pt-BR" sz="1400" b="1" dirty="0" smtClean="0"/>
              <a:t>”;</a:t>
            </a:r>
          </a:p>
          <a:p>
            <a:pPr fontAlgn="base"/>
            <a:endParaRPr lang="pt-BR" sz="1400" b="1" dirty="0" smtClean="0"/>
          </a:p>
          <a:p>
            <a:pPr fontAlgn="base"/>
            <a:endParaRPr lang="pt-BR" sz="1400" b="1" dirty="0"/>
          </a:p>
          <a:p>
            <a:pPr fontAlgn="base"/>
            <a:r>
              <a:rPr lang="pt-BR" sz="1400" b="1" dirty="0"/>
              <a:t>// Operação aritmética com </a:t>
            </a:r>
            <a:r>
              <a:rPr lang="pt-BR" sz="1400" b="1" dirty="0" smtClean="0"/>
              <a:t>matriz</a:t>
            </a:r>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dirty="0"/>
              <a:t>As operações aritméticas, assim como nas variáveis e vetores, também funcionam da mesma forma na matriz. Deve-se primeiramente fazer referência da posição que se deseja trabalhar e submetê-la às operações matemáticas.</a:t>
            </a:r>
          </a:p>
          <a:p>
            <a:pPr fontAlgn="base"/>
            <a:r>
              <a:rPr lang="pt-BR" sz="1400" dirty="0"/>
              <a:t>Por exemplo</a:t>
            </a:r>
            <a:r>
              <a:rPr lang="pt-BR" sz="1400" dirty="0" smtClean="0"/>
              <a:t>:</a:t>
            </a:r>
          </a:p>
          <a:p>
            <a:pPr fontAlgn="base"/>
            <a:endParaRPr lang="pt-BR" sz="1400" dirty="0"/>
          </a:p>
          <a:p>
            <a:pPr fontAlgn="base"/>
            <a:r>
              <a:rPr lang="pt-BR" sz="1400" b="1" dirty="0"/>
              <a:t>float notas[][]=new float[2][2];</a:t>
            </a:r>
            <a:br>
              <a:rPr lang="pt-BR" sz="1400" b="1" dirty="0"/>
            </a:br>
            <a:r>
              <a:rPr lang="pt-BR" sz="1400" b="1" dirty="0"/>
              <a:t>notas[0][0]=10f;</a:t>
            </a:r>
            <a:br>
              <a:rPr lang="pt-BR" sz="1400" b="1" dirty="0"/>
            </a:br>
            <a:r>
              <a:rPr lang="pt-BR" sz="1400" b="1" dirty="0"/>
              <a:t>notas[0][1]=5.5f;</a:t>
            </a:r>
            <a:br>
              <a:rPr lang="pt-BR" sz="1400" b="1" dirty="0"/>
            </a:br>
            <a:r>
              <a:rPr lang="pt-BR" sz="1400" b="1" dirty="0"/>
              <a:t>notas[1][0]=6.0f;</a:t>
            </a:r>
            <a:br>
              <a:rPr lang="pt-BR" sz="1400" b="1" dirty="0"/>
            </a:br>
            <a:r>
              <a:rPr lang="pt-BR" sz="1400" b="1" dirty="0"/>
              <a:t>notas[0][1]=8.0f</a:t>
            </a:r>
            <a:r>
              <a:rPr lang="pt-BR" sz="1400" b="1" dirty="0" smtClean="0"/>
              <a:t>;</a:t>
            </a:r>
          </a:p>
          <a:p>
            <a:pPr fontAlgn="base"/>
            <a:endParaRPr lang="pt-BR" sz="1400" b="1" dirty="0"/>
          </a:p>
          <a:p>
            <a:pPr fontAlgn="base"/>
            <a:r>
              <a:rPr lang="pt-BR" sz="1400" b="1" dirty="0"/>
              <a:t>float medias = (notas[0][0] + notas[0][1] + notas[1][0] + notas[1][1])/notas.length;</a:t>
            </a:r>
          </a:p>
          <a:p>
            <a:pPr fontAlgn="base"/>
            <a:endParaRPr lang="pt-BR" sz="1400"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7"/>
          <a:stretch>
            <a:fillRect/>
          </a:stretch>
        </p:blipFill>
        <p:spPr>
          <a:xfrm>
            <a:off x="1419527" y="4289931"/>
            <a:ext cx="3795514" cy="2077426"/>
          </a:xfrm>
          <a:prstGeom prst="rect">
            <a:avLst/>
          </a:prstGeom>
        </p:spPr>
      </p:pic>
    </p:spTree>
    <p:extLst>
      <p:ext uri="{BB962C8B-B14F-4D97-AF65-F5344CB8AC3E}">
        <p14:creationId xmlns:p14="http://schemas.microsoft.com/office/powerpoint/2010/main" val="33176337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Navegação</a:t>
            </a:r>
            <a:r>
              <a:rPr lang="pt-BR" sz="1400" dirty="0"/>
              <a:t>: </a:t>
            </a:r>
            <a:endParaRPr lang="pt-BR" sz="1400" dirty="0" smtClean="0"/>
          </a:p>
          <a:p>
            <a:pPr fontAlgn="base"/>
            <a:r>
              <a:rPr lang="pt-BR" sz="1400" dirty="0" smtClean="0"/>
              <a:t>para </a:t>
            </a:r>
            <a:r>
              <a:rPr lang="pt-BR" sz="1400" dirty="0"/>
              <a:t>navegar na matriz, pode-se chamar pelo id da linha e coluna ou fazer um </a:t>
            </a:r>
            <a:r>
              <a:rPr lang="pt-BR" sz="1400" i="1" dirty="0"/>
              <a:t>loop</a:t>
            </a:r>
            <a:r>
              <a:rPr lang="pt-BR" sz="1400" dirty="0"/>
              <a:t>, navegando por todos os ids. Nesse comando, a matriz nomes está sendo impressa, um a um, na tela</a:t>
            </a:r>
            <a:r>
              <a:rPr lang="pt-BR" sz="1400" dirty="0" smtClean="0"/>
              <a:t>.</a:t>
            </a:r>
          </a:p>
          <a:p>
            <a:pPr fontAlgn="base"/>
            <a:endParaRPr lang="pt-BR" sz="1400" dirty="0"/>
          </a:p>
          <a:p>
            <a:pPr fontAlgn="base"/>
            <a:r>
              <a:rPr lang="pt-BR" sz="1400" dirty="0"/>
              <a:t>Navegando pelo id</a:t>
            </a:r>
            <a:r>
              <a:rPr lang="pt-BR" sz="1400" dirty="0" smtClean="0"/>
              <a:t>:</a:t>
            </a:r>
          </a:p>
          <a:p>
            <a:pPr fontAlgn="base"/>
            <a:r>
              <a:rPr lang="pt-BR" sz="1400" b="1" dirty="0"/>
              <a:t>System.out.println(nomes[0][0</a:t>
            </a:r>
            <a:r>
              <a:rPr lang="pt-BR" sz="1400" b="1" dirty="0" smtClean="0"/>
              <a:t>]);</a:t>
            </a:r>
          </a:p>
          <a:p>
            <a:pPr fontAlgn="base"/>
            <a:endParaRPr lang="pt-BR" sz="1400" b="1" dirty="0"/>
          </a:p>
          <a:p>
            <a:pPr fontAlgn="base"/>
            <a:r>
              <a:rPr lang="pt-BR" sz="1400" dirty="0"/>
              <a:t>Navegando em toda a matriz, porém, deve ser feito um laço para a linha e coluna</a:t>
            </a:r>
            <a:r>
              <a:rPr lang="pt-BR" sz="1400" dirty="0" smtClean="0"/>
              <a:t>:</a:t>
            </a:r>
          </a:p>
          <a:p>
            <a:pPr fontAlgn="base"/>
            <a:endParaRPr lang="pt-BR" sz="1400" dirty="0" smtClean="0"/>
          </a:p>
          <a:p>
            <a:pPr fontAlgn="base"/>
            <a:r>
              <a:rPr lang="pt-BR" sz="1400" b="1" dirty="0" smtClean="0"/>
              <a:t>for(int </a:t>
            </a:r>
            <a:r>
              <a:rPr lang="pt-BR" sz="1400" b="1" dirty="0"/>
              <a:t>contadorL=0; contadorL &lt; 2; contadorL++)</a:t>
            </a:r>
            <a:br>
              <a:rPr lang="pt-BR" sz="1400" b="1" dirty="0"/>
            </a:br>
            <a:r>
              <a:rPr lang="pt-BR" sz="1400" b="1" dirty="0"/>
              <a:t>{</a:t>
            </a:r>
            <a:br>
              <a:rPr lang="pt-BR" sz="1400" b="1" dirty="0"/>
            </a:br>
            <a:r>
              <a:rPr lang="pt-BR" sz="1400" b="1" dirty="0" smtClean="0"/>
              <a:t>    for(int </a:t>
            </a:r>
            <a:r>
              <a:rPr lang="pt-BR" sz="1400" b="1" dirty="0"/>
              <a:t>contadorC=0; contadorC &lt; 3; contadorC++)</a:t>
            </a:r>
            <a:br>
              <a:rPr lang="pt-BR" sz="1400" b="1" dirty="0"/>
            </a:br>
            <a:r>
              <a:rPr lang="pt-BR" sz="1400" b="1" dirty="0" smtClean="0"/>
              <a:t>    {</a:t>
            </a:r>
            <a:endParaRPr lang="pt-BR" sz="1400" b="1" dirty="0"/>
          </a:p>
          <a:p>
            <a:pPr fontAlgn="base"/>
            <a:r>
              <a:rPr lang="pt-BR" sz="1400" b="1" dirty="0" smtClean="0"/>
              <a:t>        System.out.println</a:t>
            </a:r>
            <a:r>
              <a:rPr lang="pt-BR" sz="1400" b="1" dirty="0"/>
              <a:t>( nomes[ contadorL ] [ contadorC ] );</a:t>
            </a:r>
          </a:p>
          <a:p>
            <a:pPr fontAlgn="base"/>
            <a:r>
              <a:rPr lang="pt-BR" sz="1400" b="1" dirty="0" smtClean="0"/>
              <a:t>    }</a:t>
            </a:r>
            <a:r>
              <a:rPr lang="pt-BR" sz="1400" b="1" dirty="0"/>
              <a:t/>
            </a:r>
            <a:br>
              <a:rPr lang="pt-BR" sz="1400" b="1" dirty="0"/>
            </a:br>
            <a:r>
              <a:rPr lang="pt-BR" sz="1400" b="1" dirty="0" smtClean="0"/>
              <a:t>}</a:t>
            </a:r>
          </a:p>
          <a:p>
            <a:pPr fontAlgn="base"/>
            <a:endParaRPr lang="pt-BR" sz="1400" b="1" dirty="0"/>
          </a:p>
          <a:p>
            <a:pPr fontAlgn="base"/>
            <a:r>
              <a:rPr lang="pt-BR" sz="1400" dirty="0" smtClean="0"/>
              <a:t>Ou </a:t>
            </a:r>
            <a:r>
              <a:rPr lang="pt-BR" sz="1400" dirty="0"/>
              <a:t>pelo comando abaixo, que é o </a:t>
            </a:r>
            <a:r>
              <a:rPr lang="pt-BR" sz="1400" b="1" dirty="0"/>
              <a:t>for-each</a:t>
            </a:r>
            <a:r>
              <a:rPr lang="pt-BR" sz="1400" dirty="0"/>
              <a:t> </a:t>
            </a:r>
            <a:r>
              <a:rPr lang="pt-BR" sz="1400" dirty="0" smtClean="0"/>
              <a:t> (</a:t>
            </a:r>
            <a:r>
              <a:rPr lang="pt-BR" sz="1400" dirty="0"/>
              <a:t>um dos principais comandos de navegação de objetos e estruturas de dados</a:t>
            </a:r>
            <a:r>
              <a:rPr lang="pt-BR" sz="1400" dirty="0" smtClean="0"/>
              <a:t>):</a:t>
            </a:r>
          </a:p>
          <a:p>
            <a:pPr fontAlgn="base"/>
            <a:endParaRPr lang="pt-BR" sz="1400" dirty="0"/>
          </a:p>
          <a:p>
            <a:pPr fontAlgn="base"/>
            <a:r>
              <a:rPr lang="pt-BR" sz="1400" b="1" dirty="0"/>
              <a:t>for(String linha[]: nomes)</a:t>
            </a:r>
            <a:br>
              <a:rPr lang="pt-BR" sz="1400" b="1" dirty="0"/>
            </a:br>
            <a:r>
              <a:rPr lang="pt-BR" sz="1400" b="1" dirty="0"/>
              <a:t>{</a:t>
            </a:r>
            <a:br>
              <a:rPr lang="pt-BR" sz="1400" b="1" dirty="0"/>
            </a:br>
            <a:r>
              <a:rPr lang="pt-BR" sz="1400" b="1" dirty="0"/>
              <a:t>     for(String coluna: linha)</a:t>
            </a:r>
            <a:br>
              <a:rPr lang="pt-BR" sz="1400" b="1" dirty="0"/>
            </a:br>
            <a:r>
              <a:rPr lang="pt-BR" sz="1400" b="1" dirty="0"/>
              <a:t>    {</a:t>
            </a:r>
            <a:br>
              <a:rPr lang="pt-BR" sz="1400" b="1" dirty="0"/>
            </a:br>
            <a:r>
              <a:rPr lang="pt-BR" sz="1400" b="1" dirty="0"/>
              <a:t>         System.out.println(coluna);</a:t>
            </a:r>
            <a:br>
              <a:rPr lang="pt-BR" sz="1400" b="1" dirty="0"/>
            </a:br>
            <a:r>
              <a:rPr lang="pt-BR" sz="1400" b="1" dirty="0" smtClean="0"/>
              <a:t>    }</a:t>
            </a:r>
            <a:r>
              <a:rPr lang="pt-BR" sz="1400" b="1" dirty="0"/>
              <a:t/>
            </a:r>
            <a:br>
              <a:rPr lang="pt-BR" sz="1400" b="1" dirty="0"/>
            </a:br>
            <a:r>
              <a:rPr lang="pt-BR" sz="1400" b="1" dirty="0"/>
              <a:t>}</a:t>
            </a:r>
          </a:p>
          <a:p>
            <a:pPr fontAlgn="base"/>
            <a:endParaRPr lang="pt-BR" sz="1400" b="1" dirty="0" smtClean="0"/>
          </a:p>
          <a:p>
            <a:pPr fontAlgn="base"/>
            <a:r>
              <a:rPr lang="pt-BR" sz="1400" dirty="0"/>
              <a:t>Esse </a:t>
            </a:r>
            <a:r>
              <a:rPr lang="pt-BR" sz="1400" i="1" dirty="0"/>
              <a:t>loop</a:t>
            </a:r>
            <a:r>
              <a:rPr lang="pt-BR" sz="1400" dirty="0"/>
              <a:t> navega nas posições da matriz, passando seus valores, um a um, na variável coluna, que recebe, da variável linha, a linha com os valores da matriz nomes. Para cada dimensão, deve-se ter um </a:t>
            </a:r>
            <a:r>
              <a:rPr lang="pt-BR" sz="1400" i="1" dirty="0"/>
              <a:t>loop</a:t>
            </a:r>
            <a:r>
              <a:rPr lang="pt-BR" sz="1400" dirty="0"/>
              <a:t>. Nesse caso, temos duas dimensões, então, usa-se dois </a:t>
            </a:r>
            <a:r>
              <a:rPr lang="pt-BR" sz="1400" i="1" dirty="0"/>
              <a:t>loops</a:t>
            </a:r>
            <a:r>
              <a:rPr lang="pt-BR" sz="1400" dirty="0"/>
              <a:t>.</a:t>
            </a:r>
            <a:endParaRPr lang="pt-BR" sz="1400" b="1" dirty="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034288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Aplicação</a:t>
            </a:r>
            <a:r>
              <a:rPr lang="pt-BR" sz="1400" dirty="0"/>
              <a:t>: </a:t>
            </a:r>
            <a:endParaRPr lang="pt-BR" sz="1400" dirty="0" smtClean="0"/>
          </a:p>
          <a:p>
            <a:pPr fontAlgn="base"/>
            <a:r>
              <a:rPr lang="pt-BR" sz="1400" dirty="0" smtClean="0"/>
              <a:t>uma </a:t>
            </a:r>
            <a:r>
              <a:rPr lang="pt-BR" sz="1400" dirty="0"/>
              <a:t>matriz pode ser usada como lista em forma de colunas e linhas, com agrupamento de dados semelhantes multidimensionais. </a:t>
            </a:r>
            <a:endParaRPr lang="pt-BR" sz="1400" dirty="0" smtClean="0"/>
          </a:p>
          <a:p>
            <a:pPr fontAlgn="base"/>
            <a:endParaRPr lang="pt-BR" sz="1400" dirty="0"/>
          </a:p>
          <a:p>
            <a:pPr fontAlgn="base"/>
            <a:r>
              <a:rPr lang="pt-BR" sz="1400" dirty="0" smtClean="0"/>
              <a:t>Por </a:t>
            </a:r>
            <a:r>
              <a:rPr lang="pt-BR" sz="1400" dirty="0"/>
              <a:t>exemplo, jogos 2D, jogos 3D e muitos jogos antigos eram produzidos apenas em matrizes 2D simples. </a:t>
            </a:r>
            <a:endParaRPr lang="pt-BR" sz="1400" dirty="0" smtClean="0"/>
          </a:p>
          <a:p>
            <a:pPr fontAlgn="base"/>
            <a:endParaRPr lang="pt-BR" sz="1400" dirty="0"/>
          </a:p>
          <a:p>
            <a:pPr fontAlgn="base"/>
            <a:r>
              <a:rPr lang="pt-BR" sz="1400" dirty="0" smtClean="0"/>
              <a:t>Com </a:t>
            </a:r>
            <a:r>
              <a:rPr lang="pt-BR" sz="1400" dirty="0"/>
              <a:t>o aumento do processamento, usou-se a 3D, e alguns jogos incluem até 4D, que consiste na dissipação do som através do tempo versus espaço. </a:t>
            </a:r>
            <a:endParaRPr lang="pt-BR" sz="1400" dirty="0" smtClean="0"/>
          </a:p>
          <a:p>
            <a:pPr fontAlgn="base"/>
            <a:endParaRPr lang="pt-BR" sz="1400" dirty="0"/>
          </a:p>
          <a:p>
            <a:pPr fontAlgn="base"/>
            <a:r>
              <a:rPr lang="pt-BR" sz="1400" dirty="0" smtClean="0"/>
              <a:t>Também </a:t>
            </a:r>
            <a:r>
              <a:rPr lang="pt-BR" sz="1400" dirty="0"/>
              <a:t>pode-se armazenar os objetos em tela; por exemplo, um cadastro de clientes, compras ou dados organizados em forma de colunas, linhas ou cubo, como em BI.</a:t>
            </a:r>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5866956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estruturas heterogêneas consistem em estruturas que podem receber diversos tipos primitivos com um objetivo em comum</a:t>
            </a:r>
            <a:r>
              <a:rPr lang="pt-BR" sz="1400" dirty="0" smtClean="0"/>
              <a:t>.</a:t>
            </a:r>
          </a:p>
          <a:p>
            <a:pPr fontAlgn="base"/>
            <a:endParaRPr lang="pt-BR" sz="1400" dirty="0"/>
          </a:p>
          <a:p>
            <a:pPr fontAlgn="base"/>
            <a:r>
              <a:rPr lang="pt-BR" sz="1400" dirty="0"/>
              <a:t>Nesse aspecto, temos os conceitos de registro e campo. O campo é um tipo primitivo com identificador que possui uma característica única que, quando linkada a outros campos, produzem um significado ou conjunto de informações. </a:t>
            </a:r>
            <a:endParaRPr lang="pt-BR" sz="1400" dirty="0" smtClean="0"/>
          </a:p>
          <a:p>
            <a:pPr fontAlgn="base"/>
            <a:endParaRPr lang="pt-BR" sz="1400" dirty="0"/>
          </a:p>
          <a:p>
            <a:pPr fontAlgn="base"/>
            <a:r>
              <a:rPr lang="pt-BR" sz="1400" dirty="0" smtClean="0"/>
              <a:t>O </a:t>
            </a:r>
            <a:r>
              <a:rPr lang="pt-BR" sz="1400" dirty="0"/>
              <a:t>registro é uma informação de um determinado objeto ou entidade que possui diversos campos</a:t>
            </a:r>
            <a:r>
              <a:rPr lang="pt-BR" sz="1400" dirty="0" smtClean="0"/>
              <a:t>.</a:t>
            </a:r>
          </a:p>
          <a:p>
            <a:pPr fontAlgn="base"/>
            <a:endParaRPr lang="pt-BR" sz="1400" dirty="0"/>
          </a:p>
          <a:p>
            <a:pPr fontAlgn="base"/>
            <a:r>
              <a:rPr lang="pt-BR" sz="1400" dirty="0"/>
              <a:t>Na maioria das literaturas, usa-se o C para explicar estrutura heterogêneas, pois, por não ser orientado a objetos, consegue-se distinguir nitidamente a estrutura heterogênea. </a:t>
            </a:r>
            <a:endParaRPr lang="pt-BR" sz="1400" dirty="0" smtClean="0"/>
          </a:p>
          <a:p>
            <a:pPr fontAlgn="base"/>
            <a:endParaRPr lang="pt-BR" sz="1400" dirty="0"/>
          </a:p>
          <a:p>
            <a:pPr fontAlgn="base"/>
            <a:r>
              <a:rPr lang="pt-BR" sz="1400" dirty="0" smtClean="0"/>
              <a:t>Temos </a:t>
            </a:r>
            <a:r>
              <a:rPr lang="pt-BR" sz="1400" dirty="0"/>
              <a:t>o seguinte código</a:t>
            </a:r>
            <a:r>
              <a:rPr lang="pt-BR" sz="1400" dirty="0" smtClean="0"/>
              <a:t>:</a:t>
            </a:r>
          </a:p>
          <a:p>
            <a:pPr fontAlgn="base"/>
            <a:endParaRPr lang="pt-BR" sz="1400" dirty="0"/>
          </a:p>
          <a:p>
            <a:pPr fontAlgn="base"/>
            <a:r>
              <a:rPr lang="pt-BR" sz="1400" b="1" dirty="0" smtClean="0"/>
              <a:t>struct Estudante {</a:t>
            </a:r>
            <a:br>
              <a:rPr lang="pt-BR" sz="1400" b="1" dirty="0" smtClean="0"/>
            </a:br>
            <a:r>
              <a:rPr lang="pt-BR" sz="1400" b="1" dirty="0" smtClean="0"/>
              <a:t>int ID;</a:t>
            </a:r>
            <a:br>
              <a:rPr lang="pt-BR" sz="1400" b="1" dirty="0" smtClean="0"/>
            </a:br>
            <a:r>
              <a:rPr lang="pt-BR" sz="1400" b="1" dirty="0" smtClean="0"/>
              <a:t>char nome[50];</a:t>
            </a:r>
            <a:br>
              <a:rPr lang="pt-BR" sz="1400" b="1" dirty="0" smtClean="0"/>
            </a:br>
            <a:r>
              <a:rPr lang="pt-BR" sz="1400" b="1" dirty="0" smtClean="0"/>
              <a:t>int idade;</a:t>
            </a:r>
            <a:br>
              <a:rPr lang="pt-BR" sz="1400" b="1" dirty="0" smtClean="0"/>
            </a:br>
            <a:r>
              <a:rPr lang="pt-BR" sz="1400" b="1" dirty="0" smtClean="0"/>
              <a:t>float media;</a:t>
            </a:r>
            <a:br>
              <a:rPr lang="pt-BR" sz="1400" b="1" dirty="0" smtClean="0"/>
            </a:br>
            <a:r>
              <a:rPr lang="pt-BR" sz="1400" b="1" dirty="0" smtClean="0"/>
              <a:t>};</a:t>
            </a:r>
          </a:p>
          <a:p>
            <a:pPr fontAlgn="base"/>
            <a:endParaRPr lang="pt-BR" sz="1400" b="1" dirty="0"/>
          </a:p>
          <a:p>
            <a:pPr fontAlgn="base"/>
            <a:r>
              <a:rPr lang="pt-BR" sz="1400" dirty="0"/>
              <a:t>Em que cada </a:t>
            </a:r>
            <a:r>
              <a:rPr lang="pt-BR" sz="1400" b="1" dirty="0"/>
              <a:t>estudante </a:t>
            </a:r>
            <a:r>
              <a:rPr lang="pt-BR" sz="1400" dirty="0"/>
              <a:t>adicionado seria um </a:t>
            </a:r>
            <a:r>
              <a:rPr lang="pt-BR" sz="1400" b="1" dirty="0"/>
              <a:t>registro </a:t>
            </a:r>
            <a:r>
              <a:rPr lang="pt-BR" sz="1400" dirty="0"/>
              <a:t>em memória.</a:t>
            </a:r>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smtClean="0"/>
                <a:t>                                                </a:t>
              </a:r>
              <a:r>
                <a:rPr lang="pt-BR" b="1" dirty="0"/>
                <a:t>Estruturas compostas </a:t>
              </a:r>
              <a:r>
                <a:rPr lang="pt-BR" b="1" dirty="0" smtClean="0"/>
                <a:t>heterogêneas</a:t>
              </a:r>
              <a:endParaRPr lang="pt-BR" b="1"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8609355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Tendo-se o C, uma </a:t>
            </a:r>
            <a:r>
              <a:rPr lang="pt-BR" sz="1400" i="1" dirty="0"/>
              <a:t>struct </a:t>
            </a:r>
            <a:r>
              <a:rPr lang="pt-BR" sz="1400" dirty="0"/>
              <a:t>ou estrutura, são estruturas de dados heterogêneos, que possuem diversos atributos (variáveis primitivas) com identificador e tipo primitivo. </a:t>
            </a:r>
            <a:endParaRPr lang="pt-BR" sz="1400" dirty="0" smtClean="0"/>
          </a:p>
          <a:p>
            <a:pPr fontAlgn="base"/>
            <a:endParaRPr lang="pt-BR" sz="1400" dirty="0"/>
          </a:p>
          <a:p>
            <a:pPr fontAlgn="base"/>
            <a:r>
              <a:rPr lang="pt-BR" sz="1400" dirty="0" smtClean="0"/>
              <a:t>Logo</a:t>
            </a:r>
            <a:r>
              <a:rPr lang="pt-BR" sz="1400" dirty="0"/>
              <a:t>, sua instanciação, ou cópia, é como no exemplo abaixo</a:t>
            </a:r>
            <a:r>
              <a:rPr lang="pt-BR" sz="1400" dirty="0" smtClean="0"/>
              <a:t>.</a:t>
            </a:r>
          </a:p>
          <a:p>
            <a:pPr fontAlgn="base"/>
            <a:endParaRPr lang="pt-BR" sz="1400" dirty="0"/>
          </a:p>
          <a:p>
            <a:pPr fontAlgn="base"/>
            <a:r>
              <a:rPr lang="pt-BR" sz="1400" b="1" dirty="0"/>
              <a:t>struct Estudante est1</a:t>
            </a:r>
            <a:r>
              <a:rPr lang="pt-BR" sz="1400" b="1"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Instanciação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6970427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a:t>
            </a:r>
            <a:r>
              <a:rPr lang="pt-BR" sz="1400" i="1" dirty="0"/>
              <a:t>structs</a:t>
            </a:r>
            <a:r>
              <a:rPr lang="pt-BR" sz="1400" dirty="0"/>
              <a:t>, temos dois tipos de atribuição</a:t>
            </a:r>
            <a:r>
              <a:rPr lang="pt-BR" sz="1400" dirty="0" smtClean="0"/>
              <a:t>.</a:t>
            </a:r>
          </a:p>
          <a:p>
            <a:pPr fontAlgn="base"/>
            <a:endParaRPr lang="pt-BR" sz="1400" b="1" dirty="0"/>
          </a:p>
          <a:p>
            <a:pPr fontAlgn="base"/>
            <a:r>
              <a:rPr lang="pt-BR" sz="1400" b="1" i="1" dirty="0"/>
              <a:t>struct </a:t>
            </a:r>
            <a:r>
              <a:rPr lang="pt-BR" sz="1400" b="1" dirty="0"/>
              <a:t>Estudante est1 = {1,"João",23,10</a:t>
            </a:r>
            <a:r>
              <a:rPr lang="pt-BR" sz="1400" b="1" dirty="0" smtClean="0"/>
              <a:t>};</a:t>
            </a:r>
          </a:p>
          <a:p>
            <a:pPr fontAlgn="base"/>
            <a:endParaRPr lang="pt-BR" sz="1400" b="1" dirty="0"/>
          </a:p>
          <a:p>
            <a:pPr fontAlgn="base"/>
            <a:r>
              <a:rPr lang="pt-BR" sz="1400" dirty="0" smtClean="0"/>
              <a:t>Ou</a:t>
            </a:r>
          </a:p>
          <a:p>
            <a:pPr fontAlgn="base"/>
            <a:endParaRPr lang="pt-BR" sz="1400" b="1" dirty="0"/>
          </a:p>
          <a:p>
            <a:pPr fontAlgn="base"/>
            <a:r>
              <a:rPr lang="fr-FR" sz="1400" b="1" i="1" dirty="0" smtClean="0"/>
              <a:t>struct </a:t>
            </a:r>
            <a:r>
              <a:rPr lang="fr-FR" sz="1400" b="1" dirty="0" smtClean="0"/>
              <a:t>Estudante est2;</a:t>
            </a:r>
          </a:p>
          <a:p>
            <a:pPr fontAlgn="base"/>
            <a:r>
              <a:rPr lang="fr-FR" sz="1400" b="1" dirty="0"/>
              <a:t>                    est2.ID =2;</a:t>
            </a:r>
            <a:br>
              <a:rPr lang="fr-FR" sz="1400" b="1" dirty="0"/>
            </a:br>
            <a:r>
              <a:rPr lang="fr-FR" sz="1400" b="1" dirty="0"/>
              <a:t>                   </a:t>
            </a:r>
            <a:r>
              <a:rPr lang="fr-FR" sz="1400" b="1" dirty="0" smtClean="0"/>
              <a:t> strcpy(est2.nome , "Pedro");</a:t>
            </a:r>
            <a:br>
              <a:rPr lang="fr-FR" sz="1400" b="1" dirty="0" smtClean="0"/>
            </a:br>
            <a:r>
              <a:rPr lang="fr-FR" sz="1400" b="1" dirty="0" smtClean="0"/>
              <a:t>                    est2.idade=30;</a:t>
            </a:r>
            <a:br>
              <a:rPr lang="fr-FR" sz="1400" b="1" dirty="0" smtClean="0"/>
            </a:br>
            <a:r>
              <a:rPr lang="fr-FR" sz="1400" b="1" dirty="0" smtClean="0"/>
              <a:t>                    est2.media=7.5;</a:t>
            </a:r>
          </a:p>
          <a:p>
            <a:pPr fontAlgn="base"/>
            <a:endParaRPr lang="fr-FR" sz="1400" b="1" dirty="0"/>
          </a:p>
          <a:p>
            <a:pPr fontAlgn="base"/>
            <a:r>
              <a:rPr lang="pt-BR" sz="1400" dirty="0"/>
              <a:t>As operações, impressões e acessos são através do ponto, como no exemplo anterior.</a:t>
            </a:r>
          </a:p>
          <a:p>
            <a:pPr fontAlgn="base"/>
            <a:r>
              <a:rPr lang="pt-BR" sz="1400" dirty="0"/>
              <a:t>Em Java, temos diversas formas de trabalhar uma estrutura heterogênea que difere do C. Uma estrutura consiste em uma classe ou objeto. Um objeto é a principal entidade de uma estrutura de programação, orientada a objetos que possuem propriedades e ações e podem assumir características de uma situação real, uma regra de negócio ou entidade em geral.</a:t>
            </a:r>
          </a:p>
          <a:p>
            <a:pPr fontAlgn="base"/>
            <a:endParaRPr lang="fr-FR" sz="1400" b="1" dirty="0" smtClean="0"/>
          </a:p>
          <a:p>
            <a:pPr fontAlgn="base"/>
            <a:r>
              <a:rPr lang="pt-BR" sz="1400" b="1" dirty="0"/>
              <a:t>public class Estudante {</a:t>
            </a:r>
            <a:br>
              <a:rPr lang="pt-BR" sz="1400" b="1" dirty="0"/>
            </a:br>
            <a:r>
              <a:rPr lang="pt-BR" sz="1400" b="1" dirty="0"/>
              <a:t>                int ID;</a:t>
            </a:r>
            <a:br>
              <a:rPr lang="pt-BR" sz="1400" b="1" dirty="0"/>
            </a:br>
            <a:r>
              <a:rPr lang="pt-BR" sz="1400" b="1" dirty="0"/>
              <a:t>    String nome;</a:t>
            </a:r>
            <a:br>
              <a:rPr lang="pt-BR" sz="1400" b="1" dirty="0"/>
            </a:br>
            <a:r>
              <a:rPr lang="pt-BR" sz="1400" b="1" dirty="0"/>
              <a:t>    int idade;</a:t>
            </a:r>
            <a:br>
              <a:rPr lang="pt-BR" sz="1400" b="1" dirty="0"/>
            </a:br>
            <a:r>
              <a:rPr lang="pt-BR" sz="1400" b="1" dirty="0"/>
              <a:t>    float media;</a:t>
            </a:r>
            <a:br>
              <a:rPr lang="pt-BR" sz="1400" b="1" dirty="0"/>
            </a:br>
            <a:r>
              <a:rPr lang="pt-BR" sz="1400" b="1" dirty="0"/>
              <a:t>    }</a:t>
            </a:r>
          </a:p>
          <a:p>
            <a:pPr fontAlgn="base"/>
            <a:r>
              <a:rPr lang="pt-BR" sz="1400" b="1" dirty="0"/>
              <a:t>    public class Exemplo {</a:t>
            </a:r>
            <a:br>
              <a:rPr lang="pt-BR" sz="1400" b="1" dirty="0"/>
            </a:br>
            <a:r>
              <a:rPr lang="pt-BR" sz="1400" b="1" dirty="0"/>
              <a:t>      public static void main(String []</a:t>
            </a:r>
            <a:r>
              <a:rPr lang="pt-BR" sz="1400" b="1" dirty="0" err="1"/>
              <a:t>args</a:t>
            </a:r>
            <a:r>
              <a:rPr lang="pt-BR" sz="1400" b="1" dirty="0"/>
              <a:t>)</a:t>
            </a:r>
            <a:br>
              <a:rPr lang="pt-BR" sz="1400" b="1" dirty="0"/>
            </a:br>
            <a:r>
              <a:rPr lang="pt-BR" sz="1400" b="1" dirty="0"/>
              <a:t>      {</a:t>
            </a:r>
            <a:br>
              <a:rPr lang="pt-BR" sz="1400" b="1" dirty="0"/>
            </a:br>
            <a:r>
              <a:rPr lang="pt-BR" sz="1400" b="1" dirty="0"/>
              <a:t>                 Estudante est1=new Estudante();</a:t>
            </a:r>
            <a:br>
              <a:rPr lang="pt-BR" sz="1400" b="1" dirty="0"/>
            </a:br>
            <a:r>
              <a:rPr lang="pt-BR" sz="1400" b="1" dirty="0"/>
              <a:t>   est1.ID = 1;</a:t>
            </a:r>
            <a:br>
              <a:rPr lang="pt-BR" sz="1400" b="1" dirty="0"/>
            </a:br>
            <a:r>
              <a:rPr lang="pt-BR" sz="1400" b="1" dirty="0"/>
              <a:t>}</a:t>
            </a:r>
            <a:br>
              <a:rPr lang="pt-BR" sz="1400" b="1" dirty="0"/>
            </a:br>
            <a:r>
              <a:rPr lang="pt-BR" sz="1400" b="1" dirty="0"/>
              <a:t>    }</a:t>
            </a:r>
          </a:p>
          <a:p>
            <a:pPr fontAlgn="base"/>
            <a:endParaRPr lang="fr-FR" sz="1400" b="1" dirty="0" smtClean="0"/>
          </a:p>
          <a:p>
            <a:r>
              <a:rPr lang="fr-FR" sz="1400" dirty="0" smtClean="0"/>
              <a:t/>
            </a:r>
            <a:br>
              <a:rPr lang="fr-FR" sz="1400" dirty="0" smtClean="0"/>
            </a:br>
            <a:endParaRPr lang="pt-BR" sz="1400" b="1"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6740958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Observe que, no exemplo acima, o código está muito próximo da </a:t>
            </a:r>
            <a:r>
              <a:rPr lang="pt-BR" sz="1400" i="1" dirty="0"/>
              <a:t>struct</a:t>
            </a:r>
            <a:r>
              <a:rPr lang="pt-BR" sz="1400" dirty="0"/>
              <a:t>. No caso do Java também funciona, porém, nos conceitos de orientação a objetos, está fora de padrão e convenção</a:t>
            </a:r>
            <a:r>
              <a:rPr lang="pt-BR" sz="1400" dirty="0" smtClean="0"/>
              <a:t>.</a:t>
            </a:r>
          </a:p>
          <a:p>
            <a:pPr fontAlgn="base"/>
            <a:endParaRPr lang="pt-BR" sz="1400" dirty="0"/>
          </a:p>
          <a:p>
            <a:pPr fontAlgn="base"/>
            <a:r>
              <a:rPr lang="pt-BR" sz="1400" dirty="0"/>
              <a:t>No exemplo abaixo, segue o código no formato ideal para orientação a objeto, pois usa-se o conceito de </a:t>
            </a:r>
            <a:r>
              <a:rPr lang="pt-BR" sz="1400" b="1" dirty="0"/>
              <a:t>encapsulamento</a:t>
            </a:r>
            <a:r>
              <a:rPr lang="pt-BR" sz="1400" dirty="0"/>
              <a:t>, que é o uso de funções </a:t>
            </a:r>
            <a:r>
              <a:rPr lang="pt-BR" sz="1400" i="1" dirty="0"/>
              <a:t>sets </a:t>
            </a:r>
            <a:r>
              <a:rPr lang="pt-BR" sz="1400" dirty="0"/>
              <a:t>e </a:t>
            </a:r>
            <a:r>
              <a:rPr lang="pt-BR" sz="1400" i="1" dirty="0"/>
              <a:t>gets </a:t>
            </a:r>
            <a:r>
              <a:rPr lang="pt-BR" sz="1400" dirty="0"/>
              <a:t>para gerenciar as variáveis ou atributos da estrutura. Para alterar valores, usa-se o </a:t>
            </a:r>
            <a:r>
              <a:rPr lang="pt-BR" sz="1400" i="1" dirty="0"/>
              <a:t>set </a:t>
            </a:r>
            <a:r>
              <a:rPr lang="pt-BR" sz="1400" dirty="0"/>
              <a:t>e o nome da variável.</a:t>
            </a:r>
            <a:br>
              <a:rPr lang="pt-BR" sz="1400" dirty="0"/>
            </a:br>
            <a:r>
              <a:rPr lang="pt-BR" sz="1400" dirty="0"/>
              <a:t>Por exemplo</a:t>
            </a:r>
            <a:r>
              <a:rPr lang="pt-BR" sz="1400" dirty="0" smtClean="0"/>
              <a:t>:</a:t>
            </a:r>
          </a:p>
          <a:p>
            <a:pPr fontAlgn="base"/>
            <a:endParaRPr lang="pt-BR" sz="1400" dirty="0"/>
          </a:p>
          <a:p>
            <a:pPr fontAlgn="base"/>
            <a:r>
              <a:rPr lang="pt-BR" sz="1400" b="1" dirty="0"/>
              <a:t>Por exemplo:</a:t>
            </a:r>
            <a:br>
              <a:rPr lang="pt-BR" sz="1400" b="1" dirty="0"/>
            </a:br>
            <a:r>
              <a:rPr lang="pt-BR" sz="1400" b="1" dirty="0"/>
              <a:t>    private int idade;</a:t>
            </a:r>
          </a:p>
          <a:p>
            <a:pPr fontAlgn="base"/>
            <a:r>
              <a:rPr lang="pt-BR" sz="1400" b="1" dirty="0"/>
              <a:t>    public void setIdade(int aux) {</a:t>
            </a:r>
            <a:br>
              <a:rPr lang="pt-BR" sz="1400" b="1" dirty="0"/>
            </a:br>
            <a:r>
              <a:rPr lang="pt-BR" sz="1400" b="1" dirty="0"/>
              <a:t>      this.idade = aux;</a:t>
            </a:r>
            <a:br>
              <a:rPr lang="pt-BR" sz="1400" b="1" dirty="0"/>
            </a:br>
            <a:r>
              <a:rPr lang="pt-BR" sz="1400" b="1" dirty="0"/>
              <a:t>    </a:t>
            </a:r>
            <a:r>
              <a:rPr lang="pt-BR" sz="1400" b="1" dirty="0" smtClean="0"/>
              <a:t>}</a:t>
            </a:r>
          </a:p>
          <a:p>
            <a:pPr fontAlgn="base"/>
            <a:endParaRPr lang="pt-BR" sz="1400" b="1" dirty="0" smtClean="0"/>
          </a:p>
          <a:p>
            <a:pPr fontAlgn="base"/>
            <a:r>
              <a:rPr lang="pt-BR" sz="1400" dirty="0"/>
              <a:t>Toda variável, ou tipo primitivo, dentro de um objeto que será aproveitada em outras classes devem ser </a:t>
            </a:r>
            <a:r>
              <a:rPr lang="pt-BR" sz="1400" b="1" i="1" dirty="0"/>
              <a:t>private</a:t>
            </a:r>
            <a:r>
              <a:rPr lang="pt-BR" sz="1400" dirty="0"/>
              <a:t>. Caso não tenha uma palavra reservada como </a:t>
            </a:r>
            <a:r>
              <a:rPr lang="pt-BR" sz="1400" i="1" dirty="0"/>
              <a:t>public</a:t>
            </a:r>
            <a:r>
              <a:rPr lang="pt-BR" sz="1400" dirty="0"/>
              <a:t>, o compilador entende como </a:t>
            </a:r>
            <a:r>
              <a:rPr lang="pt-BR" sz="1400" i="1" dirty="0"/>
              <a:t>public</a:t>
            </a:r>
            <a:r>
              <a:rPr lang="pt-BR" sz="1400" dirty="0"/>
              <a:t> por </a:t>
            </a:r>
            <a:r>
              <a:rPr lang="pt-BR" sz="1400" i="1" dirty="0"/>
              <a:t>default</a:t>
            </a:r>
            <a:r>
              <a:rPr lang="pt-BR" sz="1400" dirty="0" smtClean="0"/>
              <a:t>.</a:t>
            </a:r>
          </a:p>
          <a:p>
            <a:pPr fontAlgn="base"/>
            <a:endParaRPr lang="pt-BR" sz="1400" dirty="0"/>
          </a:p>
          <a:p>
            <a:pPr fontAlgn="base"/>
            <a:r>
              <a:rPr lang="pt-BR" sz="1400" dirty="0"/>
              <a:t>Observe que, nesse momento, o nome da função assumiu o nome da variável, acrescentando a palavra </a:t>
            </a:r>
            <a:r>
              <a:rPr lang="pt-BR" sz="1400" i="1" dirty="0"/>
              <a:t>set</a:t>
            </a:r>
            <a:r>
              <a:rPr lang="pt-BR" sz="1400" dirty="0"/>
              <a:t> como convenção de alteração.</a:t>
            </a:r>
          </a:p>
          <a:p>
            <a:pPr fontAlgn="base"/>
            <a:r>
              <a:rPr lang="pt-BR" sz="1400" dirty="0"/>
              <a:t>Para captar valores, usa-se o </a:t>
            </a:r>
            <a:r>
              <a:rPr lang="pt-BR" sz="1400" i="1" dirty="0" err="1"/>
              <a:t>get</a:t>
            </a:r>
            <a:r>
              <a:rPr lang="pt-BR" sz="1400" dirty="0"/>
              <a:t>, como na função a seguir:</a:t>
            </a:r>
          </a:p>
          <a:p>
            <a:pPr fontAlgn="base"/>
            <a:endParaRPr lang="pt-BR" sz="1400" dirty="0" smtClean="0"/>
          </a:p>
          <a:p>
            <a:pPr fontAlgn="base"/>
            <a:r>
              <a:rPr lang="en-US" sz="1400" dirty="0"/>
              <a:t>public int getIdade(){</a:t>
            </a:r>
            <a:br>
              <a:rPr lang="en-US" sz="1400" dirty="0"/>
            </a:br>
            <a:r>
              <a:rPr lang="en-US" sz="1400" dirty="0"/>
              <a:t>    return this.idade;</a:t>
            </a:r>
            <a:br>
              <a:rPr lang="en-US" sz="1400" dirty="0"/>
            </a:br>
            <a:r>
              <a:rPr lang="en-US" sz="1400" dirty="0" smtClean="0"/>
              <a:t>}</a:t>
            </a:r>
          </a:p>
          <a:p>
            <a:pPr fontAlgn="base"/>
            <a:endParaRPr lang="en-US" sz="1400" dirty="0"/>
          </a:p>
          <a:p>
            <a:pPr fontAlgn="base"/>
            <a:r>
              <a:rPr lang="pt-BR" sz="1400" dirty="0"/>
              <a:t>No exemplo a seguir, temos a classe </a:t>
            </a:r>
            <a:r>
              <a:rPr lang="pt-BR" sz="1400" b="1" dirty="0"/>
              <a:t>exemplo </a:t>
            </a:r>
            <a:r>
              <a:rPr lang="pt-BR" sz="1400" dirty="0"/>
              <a:t>modificada para a classe </a:t>
            </a:r>
            <a:r>
              <a:rPr lang="pt-BR" sz="1400" b="1" dirty="0"/>
              <a:t>estudante </a:t>
            </a:r>
            <a:r>
              <a:rPr lang="pt-BR" sz="1400" dirty="0"/>
              <a:t>dentro do padrão Java.</a:t>
            </a:r>
            <a:endParaRPr lang="en-US" sz="1400" dirty="0" smtClean="0"/>
          </a:p>
          <a:p>
            <a:pPr fontAlgn="base"/>
            <a:endParaRPr lang="pt-BR" sz="1400" dirty="0" smtClean="0"/>
          </a:p>
          <a:p>
            <a:pPr fontAlgn="base"/>
            <a:endParaRPr lang="pt-BR" sz="1400" b="1" dirty="0"/>
          </a:p>
          <a:p>
            <a:pPr fontAlgn="base"/>
            <a:endParaRPr lang="pt-BR" sz="1400" b="1" dirty="0"/>
          </a:p>
          <a:p>
            <a:pPr fontAlgn="base"/>
            <a:endParaRPr lang="pt-BR" sz="1400" b="1" dirty="0"/>
          </a:p>
          <a:p>
            <a:pPr fontAlgn="base"/>
            <a:endParaRPr lang="pt-BR" sz="1400" dirty="0"/>
          </a:p>
          <a:p>
            <a:pPr fontAlgn="base"/>
            <a:endParaRPr lang="fr-FR" sz="1400" b="1" dirty="0" smtClean="0"/>
          </a:p>
          <a:p>
            <a:r>
              <a:rPr lang="fr-FR" sz="1400" dirty="0" smtClean="0"/>
              <a:t/>
            </a:r>
            <a:br>
              <a:rPr lang="fr-FR" sz="1400" dirty="0" smtClean="0"/>
            </a:br>
            <a:endParaRPr lang="pt-BR" sz="1400" b="1"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8839644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Cada uma das variáveis assumiu as propriedades do encapsulamento, tornando-se </a:t>
            </a:r>
            <a:r>
              <a:rPr lang="pt-BR" sz="1400" i="1" dirty="0"/>
              <a:t>privates</a:t>
            </a:r>
            <a:r>
              <a:rPr lang="pt-BR" sz="1400" dirty="0"/>
              <a:t> e com os métodos </a:t>
            </a:r>
            <a:r>
              <a:rPr lang="pt-BR" sz="1400" b="1" i="1" dirty="0"/>
              <a:t>gets</a:t>
            </a:r>
            <a:r>
              <a:rPr lang="pt-BR" sz="1400" i="1" dirty="0"/>
              <a:t> </a:t>
            </a:r>
            <a:r>
              <a:rPr lang="pt-BR" sz="1400" dirty="0"/>
              <a:t>e </a:t>
            </a:r>
            <a:r>
              <a:rPr lang="pt-BR" sz="1400" b="1" i="1" dirty="0"/>
              <a:t>sets</a:t>
            </a:r>
            <a:r>
              <a:rPr lang="pt-BR" sz="1400" i="1" dirty="0"/>
              <a:t> </a:t>
            </a:r>
            <a:r>
              <a:rPr lang="pt-BR" sz="1400" dirty="0"/>
              <a:t>para sua manipulação</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a:t>Figura 9</a:t>
            </a:r>
            <a:r>
              <a:rPr lang="pt-BR" sz="1400" dirty="0"/>
              <a:t>. Classe </a:t>
            </a:r>
            <a:r>
              <a:rPr lang="pt-BR" sz="1400" b="1" dirty="0"/>
              <a:t>exemplo </a:t>
            </a:r>
            <a:r>
              <a:rPr lang="pt-BR" sz="1400" dirty="0"/>
              <a:t>modificada para a classe </a:t>
            </a:r>
            <a:r>
              <a:rPr lang="pt-BR" sz="1400" b="1" dirty="0"/>
              <a:t>estudante </a:t>
            </a:r>
            <a:r>
              <a:rPr lang="pt-BR" sz="1400" dirty="0"/>
              <a:t>dentro do padrão Java.</a:t>
            </a:r>
            <a:endParaRPr lang="pt-BR" sz="1400" dirty="0" smtClean="0"/>
          </a:p>
          <a:p>
            <a:endParaRPr lang="pt-BR" sz="1400" dirty="0"/>
          </a:p>
          <a:p>
            <a:r>
              <a:rPr lang="fr-FR" sz="1400" dirty="0" smtClean="0"/>
              <a:t/>
            </a:r>
            <a:br>
              <a:rPr lang="fr-FR" sz="1400" dirty="0" smtClean="0"/>
            </a:br>
            <a:endParaRPr lang="pt-BR" sz="1400" b="1"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1268760" y="2107243"/>
            <a:ext cx="4009170" cy="7165315"/>
          </a:xfrm>
          <a:prstGeom prst="rect">
            <a:avLst/>
          </a:prstGeom>
        </p:spPr>
      </p:pic>
    </p:spTree>
    <p:extLst>
      <p:ext uri="{BB962C8B-B14F-4D97-AF65-F5344CB8AC3E}">
        <p14:creationId xmlns:p14="http://schemas.microsoft.com/office/powerpoint/2010/main" val="2717481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Abaixo, a classe </a:t>
            </a:r>
            <a:r>
              <a:rPr lang="pt-BR" sz="1400" b="1" dirty="0"/>
              <a:t>exemplo </a:t>
            </a:r>
            <a:r>
              <a:rPr lang="pt-BR" sz="1400" dirty="0"/>
              <a:t>seria o formato em que a instanciação está correta dentro dos padrões OO. Na linha 6, atribui-se o valor 1 para a variável ID, através do método setID; na linha 8, verifica-se o valor atribuído no ID através do método getID</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smtClean="0"/>
              <a:t>                              Figura </a:t>
            </a:r>
            <a:r>
              <a:rPr lang="pt-BR" sz="1400" b="1" dirty="0"/>
              <a:t>10</a:t>
            </a:r>
            <a:r>
              <a:rPr lang="pt-BR" sz="1400" dirty="0"/>
              <a:t>. Classe </a:t>
            </a:r>
            <a:r>
              <a:rPr lang="pt-BR" sz="1400" b="1" dirty="0"/>
              <a:t>exemplo</a:t>
            </a:r>
            <a:r>
              <a:rPr lang="pt-BR" sz="1400" dirty="0" smtClean="0"/>
              <a:t>.</a:t>
            </a:r>
          </a:p>
          <a:p>
            <a:endParaRPr lang="pt-BR" sz="1400" dirty="0"/>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708107" y="2576736"/>
            <a:ext cx="3280585" cy="1952861"/>
          </a:xfrm>
          <a:prstGeom prst="rect">
            <a:avLst/>
          </a:prstGeom>
        </p:spPr>
      </p:pic>
    </p:spTree>
    <p:extLst>
      <p:ext uri="{BB962C8B-B14F-4D97-AF65-F5344CB8AC3E}">
        <p14:creationId xmlns:p14="http://schemas.microsoft.com/office/powerpoint/2010/main" val="1147431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Instanciação</a:t>
            </a:r>
            <a:r>
              <a:rPr lang="pt-BR" sz="1400" dirty="0"/>
              <a:t>: diferentemente do C, o Java é orientado a objetos. Por isso, tudo que é desenvolvido em Java e que tenha interação com dados primitivos, geralmente, é um objeto</a:t>
            </a:r>
            <a:r>
              <a:rPr lang="pt-BR" sz="1400" dirty="0" smtClean="0"/>
              <a:t>.</a:t>
            </a:r>
          </a:p>
          <a:p>
            <a:pPr fontAlgn="base"/>
            <a:endParaRPr lang="pt-BR" sz="1400" dirty="0"/>
          </a:p>
          <a:p>
            <a:pPr fontAlgn="base"/>
            <a:r>
              <a:rPr lang="pt-BR" sz="1400" dirty="0"/>
              <a:t>No código abaixo, tem-se a classe </a:t>
            </a:r>
            <a:r>
              <a:rPr lang="pt-BR" sz="1400" b="1" dirty="0"/>
              <a:t>estudante</a:t>
            </a:r>
            <a:r>
              <a:rPr lang="pt-BR" sz="1400" dirty="0"/>
              <a:t>, que é instanciada através da palavra </a:t>
            </a:r>
            <a:r>
              <a:rPr lang="pt-BR" sz="1400" i="1" dirty="0"/>
              <a:t>new</a:t>
            </a:r>
            <a:r>
              <a:rPr lang="pt-BR" sz="1400" dirty="0"/>
              <a:t>:</a:t>
            </a:r>
          </a:p>
          <a:p>
            <a:pPr fontAlgn="base"/>
            <a:r>
              <a:rPr lang="pt-BR" sz="1400" dirty="0"/>
              <a:t>    </a:t>
            </a:r>
            <a:r>
              <a:rPr lang="pt-BR" sz="1400" b="1" dirty="0"/>
              <a:t>Estudante est=new Estudante();</a:t>
            </a:r>
          </a:p>
          <a:p>
            <a:endParaRPr lang="pt-BR" sz="1400" dirty="0"/>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Atribuição</a:t>
              </a:r>
              <a:r>
                <a:rPr lang="pt-BR" b="1" dirty="0"/>
                <a:t>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738566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r>
              <a:rPr lang="pt-BR" sz="1400" dirty="0" smtClean="0"/>
              <a:t>Os </a:t>
            </a:r>
            <a:r>
              <a:rPr lang="pt-BR" sz="1400" dirty="0"/>
              <a:t>Tipos Abstratos de Dados (TADs) são estruturas que correspondem ao funcionamento de estruturas do mundo real, como pilha, fila, lista, árvore, grafos ou qualquer estrutura que organize, de forma singular, uma coleção de dados. De acordo com Lafore</a:t>
            </a:r>
            <a:r>
              <a:rPr lang="pt-BR" sz="1400" dirty="0" smtClean="0"/>
              <a:t>:</a:t>
            </a:r>
          </a:p>
          <a:p>
            <a:endParaRPr lang="pt-BR" sz="1400" b="1" dirty="0"/>
          </a:p>
          <a:p>
            <a:r>
              <a:rPr lang="pt-BR" sz="1400" b="1" dirty="0"/>
              <a:t>O significado de Tipo Abstrato de Dados é mais estendido quando aplicado a estruturas de dados como pilhas e filas. Como em qualquer classe, significa que os dados e as operações podem ser executados neles, mas neste contexto até os fundamentos de como os dados são armazenados tornam-se invisíveis para o usuário (2004, p. 187</a:t>
            </a:r>
            <a:r>
              <a:rPr lang="pt-BR" sz="1400" b="1" dirty="0" smtClean="0"/>
              <a:t>).</a:t>
            </a:r>
          </a:p>
          <a:p>
            <a:endParaRPr lang="pt-BR" sz="1400" b="1" dirty="0"/>
          </a:p>
          <a:p>
            <a:pPr fontAlgn="base"/>
            <a:r>
              <a:rPr lang="pt-BR" sz="1400" dirty="0"/>
              <a:t>Em algumas situações, podem ser confundidas com estruturas heterogêneas. Porém, o objetivo da TADs é possuir em si uma coleção de dados ou objetos e se responsabilizar na sua organização e tratamento, como: inserção, deleção, ordenação, busca e endereçamento. Um TADs em si gerencia sua própria coleção</a:t>
            </a:r>
            <a:r>
              <a:rPr lang="pt-BR" sz="1400" dirty="0" smtClean="0"/>
              <a:t>.</a:t>
            </a:r>
          </a:p>
          <a:p>
            <a:pPr fontAlgn="base"/>
            <a:endParaRPr lang="pt-BR" sz="1400" dirty="0"/>
          </a:p>
          <a:p>
            <a:pPr fontAlgn="base"/>
            <a:r>
              <a:rPr lang="pt-BR" sz="1400" dirty="0"/>
              <a:t>Em termos de códigos, em Java, ou qualquer linguagem de programação, não envolve comandos complexos, e sim uma lógica bem definida que faz com que os dados sejam organizados dependendo de sua estrutura.</a:t>
            </a:r>
          </a:p>
          <a:p>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Tipos abstratos de </a:t>
              </a:r>
              <a:r>
                <a:rPr lang="pt-BR" b="1" dirty="0" smtClean="0"/>
                <a:t>dados</a:t>
              </a:r>
              <a:r>
                <a:rPr lang="pt-BR" b="1" dirty="0"/>
                <a:t>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407751" y="1504775"/>
            <a:ext cx="4028574" cy="2208256"/>
          </a:xfrm>
          <a:prstGeom prst="rect">
            <a:avLst/>
          </a:prstGeom>
        </p:spPr>
      </p:pic>
    </p:spTree>
    <p:extLst>
      <p:ext uri="{BB962C8B-B14F-4D97-AF65-F5344CB8AC3E}">
        <p14:creationId xmlns:p14="http://schemas.microsoft.com/office/powerpoint/2010/main" val="5486098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Lista</a:t>
            </a:r>
          </a:p>
          <a:p>
            <a:pPr fontAlgn="base"/>
            <a:r>
              <a:rPr lang="pt-BR" sz="1400" dirty="0"/>
              <a:t>–</a:t>
            </a:r>
            <a:endParaRPr lang="pt-BR" sz="1400" b="1" dirty="0"/>
          </a:p>
          <a:p>
            <a:pPr fontAlgn="base"/>
            <a:r>
              <a:rPr lang="pt-BR" sz="1400" dirty="0"/>
              <a:t>Comporta-se como uma lista do mundo real, que recebe valores e remove em sequência ou por posições;</a:t>
            </a:r>
          </a:p>
          <a:p>
            <a:endParaRPr lang="pt-BR" sz="1400" dirty="0" smtClean="0"/>
          </a:p>
          <a:p>
            <a:pPr fontAlgn="base"/>
            <a:r>
              <a:rPr lang="pt-BR" sz="1400" b="1" dirty="0"/>
              <a:t>Pilha</a:t>
            </a:r>
          </a:p>
          <a:p>
            <a:pPr fontAlgn="base"/>
            <a:r>
              <a:rPr lang="pt-BR" sz="1400" dirty="0"/>
              <a:t>–</a:t>
            </a:r>
            <a:endParaRPr lang="pt-BR" sz="1400" b="1" dirty="0"/>
          </a:p>
          <a:p>
            <a:pPr fontAlgn="base"/>
            <a:r>
              <a:rPr lang="pt-BR" sz="1400" dirty="0"/>
              <a:t>Comporta-se como uma organização de pilha, como em pilha de livros, em que o primeiro valor que se insere é o último a ser removido;</a:t>
            </a:r>
          </a:p>
          <a:p>
            <a:endParaRPr lang="pt-BR" sz="1400" dirty="0" smtClean="0"/>
          </a:p>
          <a:p>
            <a:pPr fontAlgn="base"/>
            <a:r>
              <a:rPr lang="pt-BR" sz="1400" b="1" dirty="0"/>
              <a:t>Fila</a:t>
            </a:r>
          </a:p>
          <a:p>
            <a:pPr fontAlgn="base"/>
            <a:r>
              <a:rPr lang="pt-BR" sz="1400" dirty="0"/>
              <a:t>–</a:t>
            </a:r>
            <a:endParaRPr lang="pt-BR" sz="1400" b="1" dirty="0"/>
          </a:p>
          <a:p>
            <a:pPr fontAlgn="base"/>
            <a:r>
              <a:rPr lang="pt-BR" sz="1400" dirty="0"/>
              <a:t>Comporta-se como uma organização de fila, como uma fila de banco, em que o primeiro valor que entra é o primeiro valor que será removido.</a:t>
            </a:r>
          </a:p>
          <a:p>
            <a:endParaRPr lang="pt-BR" sz="1400" dirty="0" smtClean="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Tipos abstratos de </a:t>
              </a:r>
              <a:r>
                <a:rPr lang="pt-BR" b="1" dirty="0" smtClean="0"/>
                <a:t>dados</a:t>
              </a:r>
              <a:r>
                <a:rPr lang="pt-BR" b="1" dirty="0"/>
                <a:t>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8016764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Os </a:t>
            </a:r>
            <a:r>
              <a:rPr lang="pt-BR" sz="1400" dirty="0"/>
              <a:t>tipos de armazenamento em TADs podem variar entre dinâmico e estático. O estático possui capacidade limitada, ou estática, de posições. </a:t>
            </a:r>
            <a:endParaRPr lang="pt-BR" sz="1400" dirty="0" smtClean="0"/>
          </a:p>
          <a:p>
            <a:pPr fontAlgn="base"/>
            <a:endParaRPr lang="pt-BR" sz="1400" dirty="0"/>
          </a:p>
          <a:p>
            <a:pPr fontAlgn="base"/>
            <a:r>
              <a:rPr lang="pt-BR" sz="1400" dirty="0" smtClean="0"/>
              <a:t>A </a:t>
            </a:r>
            <a:r>
              <a:rPr lang="pt-BR" sz="1400" dirty="0"/>
              <a:t>dinâmica possui capacidade de alocação por demanda, ou seja, quando existe a necessidade de inserir algum valor, ele adapta-se a uma nova quantidade de valores</a:t>
            </a:r>
            <a:r>
              <a:rPr lang="pt-BR" sz="1400" dirty="0" smtClean="0"/>
              <a:t>.</a:t>
            </a:r>
          </a:p>
          <a:p>
            <a:pPr fontAlgn="base"/>
            <a:endParaRPr lang="pt-BR" sz="1400" dirty="0"/>
          </a:p>
          <a:p>
            <a:pPr fontAlgn="base"/>
            <a:r>
              <a:rPr lang="pt-BR" sz="1400" dirty="0"/>
              <a:t>Na capacidade estática, tem-se a vantagem de saber a quantidade de valores. Porém, não podendo ser alterada sua capacidade, faz com que seja um formato de armazenamento muito específico, dependendo da regra</a:t>
            </a:r>
            <a:r>
              <a:rPr lang="pt-BR" sz="1400" dirty="0" smtClean="0"/>
              <a:t>.</a:t>
            </a:r>
          </a:p>
          <a:p>
            <a:pPr fontAlgn="base"/>
            <a:endParaRPr lang="pt-BR" sz="1400" dirty="0"/>
          </a:p>
          <a:p>
            <a:pPr fontAlgn="base"/>
            <a:r>
              <a:rPr lang="pt-BR" sz="1400" dirty="0"/>
              <a:t>Na capacidade dinâmica de armazenamento, a vantagem de alocação em tempo de execução faz com que se aumente o leque de uso. Porém, precisa-se de algoritmos diferenciados para ligar os dados. </a:t>
            </a:r>
            <a:endParaRPr lang="pt-BR" sz="1400" dirty="0" smtClean="0"/>
          </a:p>
          <a:p>
            <a:pPr fontAlgn="base"/>
            <a:endParaRPr lang="pt-BR" sz="1400" dirty="0"/>
          </a:p>
          <a:p>
            <a:pPr fontAlgn="base"/>
            <a:r>
              <a:rPr lang="pt-BR" sz="1400" dirty="0" smtClean="0"/>
              <a:t>Nesse </a:t>
            </a:r>
            <a:r>
              <a:rPr lang="pt-BR" sz="1400" dirty="0"/>
              <a:t>formato, esse tipo de armazenamento se torna mais complexo que o estático.</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Tipos de armazenamento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p:cNvPicPr>
            <a:picLocks noChangeAspect="1"/>
          </p:cNvPicPr>
          <p:nvPr/>
        </p:nvPicPr>
        <p:blipFill>
          <a:blip r:embed="rId7"/>
          <a:stretch>
            <a:fillRect/>
          </a:stretch>
        </p:blipFill>
        <p:spPr>
          <a:xfrm>
            <a:off x="1123657" y="1565112"/>
            <a:ext cx="4387254" cy="2284661"/>
          </a:xfrm>
          <a:prstGeom prst="rect">
            <a:avLst/>
          </a:prstGeom>
        </p:spPr>
      </p:pic>
    </p:spTree>
    <p:extLst>
      <p:ext uri="{BB962C8B-B14F-4D97-AF65-F5344CB8AC3E}">
        <p14:creationId xmlns:p14="http://schemas.microsoft.com/office/powerpoint/2010/main" val="31172744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TADs são muito utilizados em diversas linguagens, porém, no Java, existem algumas bibliotecas prontas para as principais TADs, dentro de orientação a objetos. As bibliotecas se chamam </a:t>
            </a:r>
            <a:r>
              <a:rPr lang="pt-BR" sz="1400" b="1" dirty="0"/>
              <a:t>pacotes</a:t>
            </a:r>
            <a:r>
              <a:rPr lang="pt-BR" sz="1400" dirty="0" smtClean="0"/>
              <a:t>.</a:t>
            </a:r>
          </a:p>
          <a:p>
            <a:pPr fontAlgn="base"/>
            <a:endParaRPr lang="pt-BR" sz="1400" dirty="0"/>
          </a:p>
          <a:p>
            <a:pPr fontAlgn="base"/>
            <a:r>
              <a:rPr lang="pt-BR" sz="1400" dirty="0"/>
              <a:t>O pacote que contém algumas das principais TADs é o java.util, que possui o </a:t>
            </a:r>
            <a:r>
              <a:rPr lang="pt-BR" sz="1400" i="1" dirty="0"/>
              <a:t>collection frameworks</a:t>
            </a:r>
            <a:r>
              <a:rPr lang="pt-BR" sz="1400" dirty="0"/>
              <a:t>, classes e interfaces que possuem, prontas, as TADs que não necessariamente precisariam ser reescritas, apenas instanciadas para uso. As </a:t>
            </a:r>
            <a:r>
              <a:rPr lang="pt-BR" sz="1400" i="1" dirty="0"/>
              <a:t>collections</a:t>
            </a:r>
            <a:r>
              <a:rPr lang="pt-BR" sz="1400" dirty="0"/>
              <a:t> são divididas em conjuntos, listas e mapas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11</a:t>
            </a:r>
            <a:r>
              <a:rPr lang="pt-BR" sz="1400" dirty="0"/>
              <a:t>. As interfaces da </a:t>
            </a:r>
            <a:r>
              <a:rPr lang="pt-BR" sz="1400" i="1" dirty="0"/>
              <a:t>collection</a:t>
            </a:r>
            <a:r>
              <a:rPr lang="pt-BR" sz="1400" dirty="0"/>
              <a:t>. </a:t>
            </a:r>
            <a:r>
              <a:rPr lang="pt-BR" sz="1400" b="1" dirty="0"/>
              <a:t>Fonte</a:t>
            </a:r>
            <a:r>
              <a:rPr lang="pt-BR" sz="1400" dirty="0"/>
              <a:t>: ORACLE, 2019c. Acesso em: 25/03/2019.</a:t>
            </a:r>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smtClean="0"/>
                <a:t>                                                                    Coleções</a:t>
              </a:r>
              <a:endParaRPr lang="pt-BR" b="1"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787838" y="3440832"/>
            <a:ext cx="5058891" cy="4772685"/>
          </a:xfrm>
          <a:prstGeom prst="rect">
            <a:avLst/>
          </a:prstGeom>
        </p:spPr>
      </p:pic>
    </p:spTree>
    <p:extLst>
      <p:ext uri="{BB962C8B-B14F-4D97-AF65-F5344CB8AC3E}">
        <p14:creationId xmlns:p14="http://schemas.microsoft.com/office/powerpoint/2010/main" val="13668945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a:t>
            </a:r>
            <a:r>
              <a:rPr lang="pt-BR" sz="1400" b="1" dirty="0"/>
              <a:t>listas</a:t>
            </a:r>
            <a:r>
              <a:rPr lang="pt-BR" sz="1400" dirty="0"/>
              <a:t> trabalham em formatos sequenciais de inserção e remoção. Por serem sequenciais, a busca de dados torna-se mais lenta</a:t>
            </a:r>
            <a:r>
              <a:rPr lang="pt-BR" sz="1400" dirty="0" smtClean="0"/>
              <a:t>.</a:t>
            </a:r>
          </a:p>
          <a:p>
            <a:pPr fontAlgn="base"/>
            <a:endParaRPr lang="pt-BR" sz="1400" dirty="0"/>
          </a:p>
          <a:p>
            <a:pPr fontAlgn="base"/>
            <a:r>
              <a:rPr lang="pt-BR" sz="1400" dirty="0"/>
              <a:t>Os </a:t>
            </a:r>
            <a:r>
              <a:rPr lang="pt-BR" sz="1400" b="1" dirty="0"/>
              <a:t>conjuntos</a:t>
            </a:r>
            <a:r>
              <a:rPr lang="pt-BR" sz="1400" dirty="0"/>
              <a:t> trabalham em formatos algorítmicos para inserção, tornando mais lenta a inserção. A busca, a navegação e a remoção porém, tornam-se mais velozes</a:t>
            </a:r>
            <a:r>
              <a:rPr lang="pt-BR" sz="1400" dirty="0" smtClean="0"/>
              <a:t>.</a:t>
            </a:r>
          </a:p>
          <a:p>
            <a:pPr fontAlgn="base"/>
            <a:endParaRPr lang="pt-BR" sz="1400" dirty="0"/>
          </a:p>
          <a:p>
            <a:pPr fontAlgn="base"/>
            <a:r>
              <a:rPr lang="pt-BR" sz="1400" dirty="0"/>
              <a:t>Os </a:t>
            </a:r>
            <a:r>
              <a:rPr lang="pt-BR" sz="1400" b="1" dirty="0"/>
              <a:t>mapas</a:t>
            </a:r>
            <a:r>
              <a:rPr lang="pt-BR" sz="1400" dirty="0"/>
              <a:t> trabalham organizando os dados juntamente com seus índices, tornando mais complexa a programação. Porém, sua busca é veloz.</a:t>
            </a:r>
          </a:p>
          <a:p>
            <a:pPr fontAlgn="base"/>
            <a:r>
              <a:rPr lang="pt-BR" sz="1400" dirty="0"/>
              <a:t>Na Figura 12, observa-se as classes que podem ser instanciadas para estrutura de dados das </a:t>
            </a:r>
            <a:r>
              <a:rPr lang="pt-BR" sz="1400" i="1" dirty="0"/>
              <a:t>collections</a:t>
            </a:r>
            <a:r>
              <a:rPr lang="pt-BR" sz="1400" dirty="0"/>
              <a:t>, dos grandes eixos </a:t>
            </a:r>
            <a:r>
              <a:rPr lang="pt-BR" sz="1400" i="1" dirty="0"/>
              <a:t>list</a:t>
            </a:r>
            <a:r>
              <a:rPr lang="pt-BR" sz="1400" dirty="0"/>
              <a:t> e </a:t>
            </a:r>
            <a:r>
              <a:rPr lang="pt-BR" sz="1400" i="1" dirty="0"/>
              <a:t>queue</a:t>
            </a:r>
            <a:r>
              <a:rPr lang="pt-BR" sz="1400" dirty="0"/>
              <a:t> ("sequência") e </a:t>
            </a:r>
            <a:r>
              <a:rPr lang="pt-BR" sz="1400" i="1" dirty="0"/>
              <a:t>set</a:t>
            </a:r>
            <a:r>
              <a:rPr lang="pt-BR" sz="1400" dirty="0"/>
              <a:t> ("conjunto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12</a:t>
            </a:r>
            <a:r>
              <a:rPr lang="pt-BR" sz="1400" dirty="0"/>
              <a:t>. Classes </a:t>
            </a:r>
            <a:r>
              <a:rPr lang="pt-BR" sz="1400" i="1" dirty="0"/>
              <a:t>collections</a:t>
            </a:r>
            <a:r>
              <a:rPr lang="pt-BR" sz="1400" dirty="0"/>
              <a:t>. </a:t>
            </a:r>
            <a:r>
              <a:rPr lang="pt-BR" sz="1400" b="1" dirty="0"/>
              <a:t>Fonte</a:t>
            </a:r>
            <a:r>
              <a:rPr lang="pt-BR" sz="1400" dirty="0"/>
              <a:t>: JAVA4ALL. Acesso em: 25/03/2019.</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smtClean="0"/>
                <a:t>                                                                    Coleções</a:t>
              </a:r>
              <a:endParaRPr lang="pt-BR" b="1"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p:cNvPicPr>
            <a:picLocks noChangeAspect="1"/>
          </p:cNvPicPr>
          <p:nvPr/>
        </p:nvPicPr>
        <p:blipFill>
          <a:blip r:embed="rId7"/>
          <a:stretch>
            <a:fillRect/>
          </a:stretch>
        </p:blipFill>
        <p:spPr>
          <a:xfrm>
            <a:off x="873682" y="4304928"/>
            <a:ext cx="4792111" cy="4846923"/>
          </a:xfrm>
          <a:prstGeom prst="rect">
            <a:avLst/>
          </a:prstGeom>
        </p:spPr>
      </p:pic>
    </p:spTree>
    <p:extLst>
      <p:ext uri="{BB962C8B-B14F-4D97-AF65-F5344CB8AC3E}">
        <p14:creationId xmlns:p14="http://schemas.microsoft.com/office/powerpoint/2010/main" val="17179654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programa Prj_Collections consiste em criar uma </a:t>
            </a:r>
            <a:r>
              <a:rPr lang="pt-BR" sz="1400" i="1" dirty="0"/>
              <a:t>collection</a:t>
            </a:r>
            <a:r>
              <a:rPr lang="pt-BR" sz="1400" dirty="0"/>
              <a:t>, que receba 100 valores, imprimir em tela os 100 valores, remover um item e substituir um item, sempre chamando a função </a:t>
            </a:r>
            <a:r>
              <a:rPr lang="pt-BR" sz="1400" b="1" dirty="0"/>
              <a:t>imprimir</a:t>
            </a:r>
            <a:r>
              <a:rPr lang="pt-BR" sz="1400" dirty="0"/>
              <a:t> para mostrar aos usuários. </a:t>
            </a:r>
            <a:endParaRPr lang="pt-BR" sz="1400" dirty="0" smtClean="0"/>
          </a:p>
          <a:p>
            <a:pPr fontAlgn="base"/>
            <a:endParaRPr lang="pt-BR" sz="1400" dirty="0"/>
          </a:p>
          <a:p>
            <a:pPr fontAlgn="base"/>
            <a:r>
              <a:rPr lang="pt-BR" sz="1400" dirty="0" smtClean="0"/>
              <a:t>Na </a:t>
            </a:r>
            <a:r>
              <a:rPr lang="pt-BR" sz="1400" dirty="0"/>
              <a:t>linha 9, instanciamos a interface </a:t>
            </a:r>
            <a:r>
              <a:rPr lang="pt-BR" sz="1400" i="1" dirty="0"/>
              <a:t>collection</a:t>
            </a:r>
            <a:r>
              <a:rPr lang="pt-BR" sz="1400" dirty="0"/>
              <a:t> com o tipo &lt;Integer&gt;, ou seja, inteiro com a identificação col. Na linha 11, podemos utilizar qualquer uma das </a:t>
            </a:r>
            <a:r>
              <a:rPr lang="pt-BR" sz="1400" i="1" dirty="0"/>
              <a:t>collections</a:t>
            </a:r>
            <a:r>
              <a:rPr lang="pt-BR" sz="1400" dirty="0"/>
              <a:t> da </a:t>
            </a:r>
            <a:r>
              <a:rPr lang="pt-BR" sz="1400" dirty="0" smtClean="0"/>
              <a:t>API, como</a:t>
            </a:r>
            <a:r>
              <a:rPr lang="pt-BR" sz="1400" dirty="0"/>
              <a:t>: </a:t>
            </a:r>
            <a:r>
              <a:rPr lang="pt-BR" sz="1400" i="1" dirty="0"/>
              <a:t>set</a:t>
            </a:r>
            <a:r>
              <a:rPr lang="pt-BR" sz="1400" dirty="0"/>
              <a:t>, </a:t>
            </a:r>
            <a:r>
              <a:rPr lang="pt-BR" sz="1400" i="1" dirty="0"/>
              <a:t>HashSet</a:t>
            </a:r>
            <a:r>
              <a:rPr lang="pt-BR" sz="1400" dirty="0"/>
              <a:t>,</a:t>
            </a:r>
            <a:r>
              <a:rPr lang="pt-BR" sz="1400" i="1" dirty="0"/>
              <a:t> TreeSet</a:t>
            </a:r>
            <a:r>
              <a:rPr lang="pt-BR" sz="1400" dirty="0"/>
              <a:t>,</a:t>
            </a:r>
            <a:r>
              <a:rPr lang="pt-BR" sz="1400" i="1" dirty="0"/>
              <a:t> List</a:t>
            </a:r>
            <a:r>
              <a:rPr lang="pt-BR" sz="1400" dirty="0"/>
              <a:t>, </a:t>
            </a:r>
            <a:r>
              <a:rPr lang="pt-BR" sz="1400" i="1" dirty="0"/>
              <a:t>ArrayList</a:t>
            </a:r>
            <a:r>
              <a:rPr lang="pt-BR" sz="1400" dirty="0"/>
              <a:t>,</a:t>
            </a:r>
            <a:r>
              <a:rPr lang="pt-BR" sz="1400" i="1" dirty="0"/>
              <a:t> Vector</a:t>
            </a:r>
            <a:r>
              <a:rPr lang="pt-BR" sz="1400" dirty="0"/>
              <a:t>,</a:t>
            </a:r>
            <a:r>
              <a:rPr lang="pt-BR" sz="1400" i="1" dirty="0"/>
              <a:t> LinkedList</a:t>
            </a:r>
            <a:r>
              <a:rPr lang="pt-BR" sz="1400" dirty="0"/>
              <a:t>, </a:t>
            </a:r>
            <a:r>
              <a:rPr lang="pt-BR" sz="1400" i="1" dirty="0"/>
              <a:t>Stack </a:t>
            </a:r>
            <a:r>
              <a:rPr lang="pt-BR" sz="1400" dirty="0"/>
              <a:t>e, para mapas,</a:t>
            </a:r>
            <a:r>
              <a:rPr lang="pt-BR" sz="1400" i="1" dirty="0"/>
              <a:t> Map</a:t>
            </a:r>
            <a:r>
              <a:rPr lang="pt-BR" sz="1400" dirty="0"/>
              <a:t>,</a:t>
            </a:r>
            <a:r>
              <a:rPr lang="pt-BR" sz="1400" i="1" dirty="0"/>
              <a:t> HashMap</a:t>
            </a:r>
            <a:r>
              <a:rPr lang="pt-BR" sz="1400" dirty="0"/>
              <a:t>,</a:t>
            </a:r>
            <a:r>
              <a:rPr lang="pt-BR" sz="1400" i="1" dirty="0"/>
              <a:t> Hashtable </a:t>
            </a:r>
            <a:r>
              <a:rPr lang="pt-BR" sz="1400" dirty="0"/>
              <a:t>e </a:t>
            </a:r>
            <a:r>
              <a:rPr lang="pt-BR" sz="1400" i="1" dirty="0"/>
              <a:t>TreeMap</a:t>
            </a:r>
            <a:r>
              <a:rPr lang="pt-BR" sz="1400" dirty="0"/>
              <a:t>. No caso, utilizamos o </a:t>
            </a:r>
            <a:r>
              <a:rPr lang="pt-BR" sz="1400" i="1" dirty="0"/>
              <a:t>LinkedList</a:t>
            </a:r>
            <a:r>
              <a:rPr lang="pt-BR" sz="1400" dirty="0"/>
              <a:t>, que é um formato de lista que faz com que o objeto col assuma o comportamento de uma lista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13</a:t>
            </a:r>
            <a:r>
              <a:rPr lang="pt-BR" sz="1400" dirty="0"/>
              <a:t>. Exemplo do uso da </a:t>
            </a:r>
            <a:r>
              <a:rPr lang="pt-BR" sz="1400" i="1" dirty="0"/>
              <a:t>collection</a:t>
            </a:r>
            <a:r>
              <a:rPr lang="pt-BR" sz="1400" dirty="0"/>
              <a:t>.</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Exemplo do uso da collection</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124744" y="4016896"/>
            <a:ext cx="4347131" cy="5439958"/>
          </a:xfrm>
          <a:prstGeom prst="rect">
            <a:avLst/>
          </a:prstGeom>
        </p:spPr>
      </p:pic>
    </p:spTree>
    <p:extLst>
      <p:ext uri="{BB962C8B-B14F-4D97-AF65-F5344CB8AC3E}">
        <p14:creationId xmlns:p14="http://schemas.microsoft.com/office/powerpoint/2010/main" val="1491383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gd name="adj" fmla="val 7086"/>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Iniciamos esta unidade conceituando dados, informação e conhecimento. </a:t>
            </a:r>
            <a:r>
              <a:rPr lang="pt-BR" sz="1400" b="1" dirty="0"/>
              <a:t>Dados</a:t>
            </a:r>
            <a:r>
              <a:rPr lang="pt-BR" sz="1400" dirty="0"/>
              <a:t> são a menor forma de armazenamento de bits dentro da programação, e </a:t>
            </a:r>
            <a:r>
              <a:rPr lang="pt-BR" sz="1400" b="1" dirty="0"/>
              <a:t>informação</a:t>
            </a:r>
            <a:r>
              <a:rPr lang="pt-BR" sz="1400" dirty="0"/>
              <a:t> e </a:t>
            </a:r>
            <a:r>
              <a:rPr lang="pt-BR" sz="1400" b="1" dirty="0"/>
              <a:t>conhecimento</a:t>
            </a:r>
            <a:r>
              <a:rPr lang="pt-BR" sz="1400" dirty="0"/>
              <a:t> são a evolução dos dados trabalhados em sistemas inteligentes</a:t>
            </a:r>
            <a:r>
              <a:rPr lang="pt-BR" sz="1400" dirty="0" smtClean="0"/>
              <a:t>.</a:t>
            </a:r>
          </a:p>
          <a:p>
            <a:pPr fontAlgn="base"/>
            <a:endParaRPr lang="pt-BR" sz="1400" dirty="0"/>
          </a:p>
          <a:p>
            <a:pPr fontAlgn="base"/>
            <a:r>
              <a:rPr lang="pt-BR" sz="1400" dirty="0"/>
              <a:t>Entramos nos </a:t>
            </a:r>
            <a:r>
              <a:rPr lang="pt-BR" sz="1400" b="1" dirty="0"/>
              <a:t>tipos primitivos de dados</a:t>
            </a:r>
            <a:r>
              <a:rPr lang="pt-BR" sz="1400" dirty="0"/>
              <a:t>, que são a menor forma de armazenamento de dados dentro da linguagem de programação. Dependendo da linguagem, pode-se variar os tipos primitivos como: int, float, boolean, short, byte, char e string</a:t>
            </a:r>
            <a:r>
              <a:rPr lang="pt-BR" sz="1400" dirty="0" smtClean="0"/>
              <a:t>.</a:t>
            </a:r>
          </a:p>
          <a:p>
            <a:pPr fontAlgn="base"/>
            <a:endParaRPr lang="pt-BR" sz="1400" dirty="0"/>
          </a:p>
          <a:p>
            <a:pPr fontAlgn="base"/>
            <a:r>
              <a:rPr lang="pt-BR" sz="1400" dirty="0"/>
              <a:t>Estudamos as </a:t>
            </a:r>
            <a:r>
              <a:rPr lang="pt-BR" sz="1400" b="1" dirty="0"/>
              <a:t>estruturas compostas homogêneas</a:t>
            </a:r>
            <a:r>
              <a:rPr lang="pt-BR" sz="1400" dirty="0"/>
              <a:t>, conhecidas como vetores e matrizes, e as </a:t>
            </a:r>
            <a:r>
              <a:rPr lang="pt-BR" sz="1400" b="1" dirty="0"/>
              <a:t>estruturas compostas heterogêneas</a:t>
            </a:r>
            <a:r>
              <a:rPr lang="pt-BR" sz="1400" dirty="0"/>
              <a:t>, conhecidas como structs ou objetos dependendo da linguagem de programação</a:t>
            </a:r>
            <a:r>
              <a:rPr lang="pt-BR" sz="1400" dirty="0" smtClean="0"/>
              <a:t>.</a:t>
            </a:r>
          </a:p>
          <a:p>
            <a:pPr fontAlgn="base"/>
            <a:endParaRPr lang="pt-BR" sz="1400" dirty="0"/>
          </a:p>
          <a:p>
            <a:pPr fontAlgn="base"/>
            <a:r>
              <a:rPr lang="pt-BR" sz="1400" dirty="0"/>
              <a:t>Analisamos os conceitos de </a:t>
            </a:r>
            <a:r>
              <a:rPr lang="pt-BR" sz="1400" b="1" dirty="0"/>
              <a:t>TADs</a:t>
            </a:r>
            <a:r>
              <a:rPr lang="pt-BR" sz="1400" dirty="0"/>
              <a:t>, que são tipos abstratos de dados, ou seja, uma estrutura que se comporta com características e padrões do mundo real para tratamento de dados, como </a:t>
            </a:r>
            <a:r>
              <a:rPr lang="pt-BR" sz="1400" b="1" dirty="0"/>
              <a:t>lista</a:t>
            </a:r>
            <a:r>
              <a:rPr lang="pt-BR" sz="1400" dirty="0"/>
              <a:t>, </a:t>
            </a:r>
            <a:r>
              <a:rPr lang="pt-BR" sz="1400" b="1" dirty="0"/>
              <a:t>pilha</a:t>
            </a:r>
            <a:r>
              <a:rPr lang="pt-BR" sz="1400" dirty="0"/>
              <a:t> e </a:t>
            </a:r>
            <a:r>
              <a:rPr lang="pt-BR" sz="1400" b="1" dirty="0"/>
              <a:t>fila</a:t>
            </a:r>
            <a:r>
              <a:rPr lang="pt-BR" sz="1400" dirty="0"/>
              <a:t>. </a:t>
            </a:r>
            <a:endParaRPr lang="pt-BR" sz="1400" dirty="0" smtClean="0"/>
          </a:p>
          <a:p>
            <a:pPr fontAlgn="base"/>
            <a:endParaRPr lang="pt-BR" sz="1400" dirty="0"/>
          </a:p>
          <a:p>
            <a:pPr fontAlgn="base"/>
            <a:r>
              <a:rPr lang="pt-BR" sz="1400" dirty="0" smtClean="0"/>
              <a:t>Vimos </a:t>
            </a:r>
            <a:r>
              <a:rPr lang="pt-BR" sz="1400" dirty="0"/>
              <a:t>esses conceitos dentro da linguagem Java, em que, na própria linguagem, foi possível visualizar uma API que contém uma </a:t>
            </a:r>
            <a:r>
              <a:rPr lang="pt-BR" sz="1400" i="1" dirty="0"/>
              <a:t>collection framework</a:t>
            </a:r>
            <a:r>
              <a:rPr lang="pt-BR" sz="1400" dirty="0"/>
              <a:t> (que possui diversas estruturas prontas para uso), fazendo com que o desenvolvedor foque na regra de negócio.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Sintetizando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gd name="adj" fmla="val 5844"/>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HISTÓRIA SOBRE SITES DE BUSCA. </a:t>
            </a:r>
            <a:r>
              <a:rPr lang="pt-BR" sz="1400" b="1" dirty="0"/>
              <a:t>O que são expressões booleanas</a:t>
            </a:r>
            <a:r>
              <a:rPr lang="pt-BR" sz="1400" dirty="0"/>
              <a:t>. Disponível em: &lt;</a:t>
            </a:r>
            <a:r>
              <a:rPr lang="pt-BR" sz="1400" dirty="0">
                <a:hlinkClick r:id="rId5"/>
              </a:rPr>
              <a:t>https://sites.google.com/site/historiasobreossitesdebusca/historia-site/o-que-e-expressoes-booleanas</a:t>
            </a:r>
            <a:r>
              <a:rPr lang="pt-BR" sz="1400" dirty="0"/>
              <a:t>&gt;. Acesso em: 25 mar. 2019</a:t>
            </a:r>
            <a:r>
              <a:rPr lang="pt-BR" sz="1400" dirty="0" smtClean="0"/>
              <a:t>.</a:t>
            </a:r>
          </a:p>
          <a:p>
            <a:pPr fontAlgn="base"/>
            <a:endParaRPr lang="pt-BR" sz="1400" dirty="0"/>
          </a:p>
          <a:p>
            <a:pPr fontAlgn="base"/>
            <a:r>
              <a:rPr lang="pt-BR" sz="1400" dirty="0"/>
              <a:t>JAVA4ALL. </a:t>
            </a:r>
            <a:r>
              <a:rPr lang="pt-BR" sz="1400" b="1" dirty="0"/>
              <a:t>Collection api 2</a:t>
            </a:r>
            <a:r>
              <a:rPr lang="pt-BR" sz="1400" dirty="0"/>
              <a:t>. Disponível em: &lt;</a:t>
            </a:r>
            <a:r>
              <a:rPr lang="pt-BR" sz="1400" dirty="0">
                <a:hlinkClick r:id="rId6"/>
              </a:rPr>
              <a:t>http://www.tutorial.java4all.in/?q=collection-api-2</a:t>
            </a:r>
            <a:r>
              <a:rPr lang="pt-BR" sz="1400" dirty="0"/>
              <a:t>&gt;. Acesso em: 25 mar. 2019</a:t>
            </a:r>
            <a:r>
              <a:rPr lang="pt-BR" sz="1400" dirty="0" smtClean="0"/>
              <a:t>.</a:t>
            </a:r>
          </a:p>
          <a:p>
            <a:pPr fontAlgn="base"/>
            <a:endParaRPr lang="pt-BR" sz="1400" dirty="0"/>
          </a:p>
          <a:p>
            <a:pPr fontAlgn="base"/>
            <a:r>
              <a:rPr lang="pt-BR" sz="1400" dirty="0"/>
              <a:t>LAFORE, R. </a:t>
            </a:r>
            <a:r>
              <a:rPr lang="pt-BR" sz="1400" b="1" dirty="0"/>
              <a:t>Estrutura de dados e algoritmos em Java</a:t>
            </a:r>
            <a:r>
              <a:rPr lang="pt-BR" sz="1400" dirty="0"/>
              <a:t>. Rio de Janeiro: Ciência Moderna, 2004.</a:t>
            </a:r>
          </a:p>
          <a:p>
            <a:pPr fontAlgn="base"/>
            <a:r>
              <a:rPr lang="pt-BR" sz="1400" dirty="0"/>
              <a:t>MURILO, F. </a:t>
            </a:r>
            <a:r>
              <a:rPr lang="pt-BR" sz="1400" b="1" dirty="0"/>
              <a:t>Lógica e linguagem de programação</a:t>
            </a:r>
            <a:r>
              <a:rPr lang="pt-BR" sz="1400" dirty="0"/>
              <a:t>. CENTEC – Instituto Centro de Ensino Tecnológico. 2013. Disponível em: &lt;</a:t>
            </a:r>
            <a:r>
              <a:rPr lang="pt-BR" sz="1400" dirty="0">
                <a:hlinkClick r:id="rId7"/>
              </a:rPr>
              <a:t>http://www.muriloleal.com.br/visao/repositorio/centec/microcontroladores//Aula%2003%20-%20L%C3%B3gica%20e%20linguagem%20de%20programa%C3%A7%C3%A3o.pdf</a:t>
            </a:r>
            <a:r>
              <a:rPr lang="pt-BR" sz="1400" dirty="0"/>
              <a:t>&gt;. Acesso em: 25 mar. 2019</a:t>
            </a:r>
            <a:r>
              <a:rPr lang="pt-BR" sz="1400" dirty="0" smtClean="0"/>
              <a:t>.</a:t>
            </a:r>
          </a:p>
          <a:p>
            <a:pPr fontAlgn="base"/>
            <a:endParaRPr lang="pt-BR" sz="1400" dirty="0"/>
          </a:p>
          <a:p>
            <a:pPr fontAlgn="base"/>
            <a:r>
              <a:rPr lang="pt-BR" sz="1400" dirty="0"/>
              <a:t>ORACLE. </a:t>
            </a:r>
            <a:r>
              <a:rPr lang="pt-BR" sz="1400" b="1" dirty="0"/>
              <a:t>Java SE downloads</a:t>
            </a:r>
            <a:r>
              <a:rPr lang="pt-BR" sz="1400" dirty="0"/>
              <a:t>. 2019a. Disponível em: &lt;</a:t>
            </a:r>
            <a:r>
              <a:rPr lang="pt-BR" sz="1400" dirty="0">
                <a:hlinkClick r:id="rId8"/>
              </a:rPr>
              <a:t>https://www.oracle.com/technetwork/java/javase/downloads/index.html</a:t>
            </a:r>
            <a:r>
              <a:rPr lang="pt-BR" sz="1400" dirty="0"/>
              <a:t>&gt;. Acesso em: 25 mar. 2019</a:t>
            </a:r>
            <a:r>
              <a:rPr lang="pt-BR" sz="1400" dirty="0" smtClean="0"/>
              <a:t>.</a:t>
            </a:r>
          </a:p>
          <a:p>
            <a:pPr fontAlgn="base"/>
            <a:endParaRPr lang="pt-BR" sz="1400" dirty="0"/>
          </a:p>
          <a:p>
            <a:pPr fontAlgn="base"/>
            <a:r>
              <a:rPr lang="pt-BR" sz="1400" dirty="0"/>
              <a:t>ORACLE. </a:t>
            </a:r>
            <a:r>
              <a:rPr lang="pt-BR" sz="1400" b="1" dirty="0"/>
              <a:t>Tecnologias Java</a:t>
            </a:r>
            <a:r>
              <a:rPr lang="pt-BR" sz="1400" dirty="0"/>
              <a:t>. 2019b. Disponível em: &lt;</a:t>
            </a:r>
            <a:r>
              <a:rPr lang="pt-BR" sz="1400" dirty="0">
                <a:hlinkClick r:id="rId9"/>
              </a:rPr>
              <a:t>https://www.oracle.com/br/java/technologies/</a:t>
            </a:r>
            <a:r>
              <a:rPr lang="pt-BR" sz="1400" dirty="0"/>
              <a:t>&gt;. Acesso em: 25 mar. 2019</a:t>
            </a:r>
            <a:r>
              <a:rPr lang="pt-BR" sz="1400" dirty="0" smtClean="0"/>
              <a:t>.</a:t>
            </a:r>
          </a:p>
          <a:p>
            <a:pPr fontAlgn="base"/>
            <a:endParaRPr lang="pt-BR" sz="1400" dirty="0"/>
          </a:p>
          <a:p>
            <a:pPr fontAlgn="base"/>
            <a:r>
              <a:rPr lang="pt-BR" sz="1400" dirty="0"/>
              <a:t>ORACLE. </a:t>
            </a:r>
            <a:r>
              <a:rPr lang="pt-BR" sz="1400" b="1" dirty="0"/>
              <a:t>The Java™ tutorials</a:t>
            </a:r>
            <a:r>
              <a:rPr lang="pt-BR" sz="1400" dirty="0"/>
              <a:t>. 2019c. Disponível em: &lt;</a:t>
            </a:r>
            <a:r>
              <a:rPr lang="pt-BR" sz="1400" dirty="0">
                <a:hlinkClick r:id="rId10"/>
              </a:rPr>
              <a:t>https://docs.oracle.com/javase/tutorial/collections/interfaces/index.html</a:t>
            </a:r>
            <a:r>
              <a:rPr lang="pt-BR" sz="1400" dirty="0"/>
              <a:t>&gt;. Acesso em: 25 mar. 2019</a:t>
            </a:r>
            <a:r>
              <a:rPr lang="pt-BR" sz="1400" dirty="0" smtClean="0"/>
              <a:t>.</a:t>
            </a:r>
          </a:p>
          <a:p>
            <a:pPr fontAlgn="base"/>
            <a:endParaRPr lang="pt-BR" sz="1400" dirty="0"/>
          </a:p>
          <a:p>
            <a:pPr fontAlgn="base"/>
            <a:r>
              <a:rPr lang="pt-BR" sz="1400" dirty="0"/>
              <a:t>QUINTELA, B. </a:t>
            </a:r>
            <a:r>
              <a:rPr lang="pt-BR" sz="1400" b="1" dirty="0"/>
              <a:t>Ensinar e aprender algoritmos e programação no ensino superior</a:t>
            </a:r>
            <a:r>
              <a:rPr lang="pt-BR" sz="1400" dirty="0"/>
              <a:t>: desafios e melhores práticas. 2016. Disponível em: &lt;</a:t>
            </a:r>
            <a:r>
              <a:rPr lang="pt-BR" sz="1400" dirty="0">
                <a:hlinkClick r:id="rId11"/>
              </a:rPr>
              <a:t>https://www.researchgate.net/publication/310628856_ENSINAR_E_APRENDER_ALGORITMOS_E_PROGRAMACAO_NO_ENSINO_SUPERIOR_Desafios_e_melhores_praticas</a:t>
            </a:r>
            <a:r>
              <a:rPr lang="pt-BR" sz="1400" dirty="0"/>
              <a:t>&gt;. Acesso em: 12 abr. 2019.</a:t>
            </a:r>
          </a:p>
          <a:p>
            <a:pPr fontAlgn="base"/>
            <a:endParaRPr lang="pt-BR" sz="1400" dirty="0" smtClean="0"/>
          </a:p>
          <a:p>
            <a:pPr fontAlgn="base"/>
            <a:r>
              <a:rPr lang="pt-BR" sz="1400" dirty="0" smtClean="0"/>
              <a:t>TIOBE</a:t>
            </a:r>
            <a:r>
              <a:rPr lang="pt-BR" sz="1400" dirty="0"/>
              <a:t>. </a:t>
            </a:r>
            <a:r>
              <a:rPr lang="pt-BR" sz="1400" b="1" dirty="0"/>
              <a:t>TIOBE index for march 2019</a:t>
            </a:r>
            <a:r>
              <a:rPr lang="pt-BR" sz="1400" dirty="0"/>
              <a:t>. Disponível em: &lt;</a:t>
            </a:r>
            <a:r>
              <a:rPr lang="pt-BR" sz="1400" dirty="0">
                <a:hlinkClick r:id="rId12"/>
              </a:rPr>
              <a:t>https://www.tiobe.com/tiobe-index/</a:t>
            </a:r>
            <a:r>
              <a:rPr lang="pt-BR" sz="1400" dirty="0"/>
              <a:t>&gt;. Acesso em: 25 mar. 2019.</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a:t>
              </a:r>
              <a:r>
                <a:rPr lang="pt-BR" b="1" dirty="0"/>
                <a:t>Referências </a:t>
              </a:r>
              <a:r>
                <a:rPr lang="pt-BR" b="1" dirty="0" smtClean="0"/>
                <a:t>Bibliográficas</a:t>
              </a:r>
              <a:endParaRPr lang="pt-BR" b="1" dirty="0"/>
            </a:p>
          </p:txBody>
        </p:sp>
        <p:pic>
          <p:nvPicPr>
            <p:cNvPr id="23" name="Imagem 22"/>
            <p:cNvPicPr>
              <a:picLocks noChangeAspect="1"/>
            </p:cNvPicPr>
            <p:nvPr/>
          </p:nvPicPr>
          <p:blipFill>
            <a:blip r:embed="rId13"/>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Referências Bibliográficas</a:t>
              </a:r>
              <a:endParaRPr lang="pt-BR" dirty="0"/>
            </a:p>
          </p:txBody>
        </p:sp>
        <p:pic>
          <p:nvPicPr>
            <p:cNvPr id="35" name="Imagem 34"/>
            <p:cNvPicPr>
              <a:picLocks noChangeAspect="1"/>
            </p:cNvPicPr>
            <p:nvPr/>
          </p:nvPicPr>
          <p:blipFill>
            <a:blip r:embed="rId14"/>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243240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B</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80" y="1538610"/>
            <a:ext cx="5499259" cy="3915929"/>
          </a:xfrm>
          <a:prstGeom prst="rect">
            <a:avLst/>
          </a:prstGeom>
        </p:spPr>
      </p:pic>
    </p:spTree>
    <p:extLst>
      <p:ext uri="{BB962C8B-B14F-4D97-AF65-F5344CB8AC3E}">
        <p14:creationId xmlns:p14="http://schemas.microsoft.com/office/powerpoint/2010/main" val="127709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285728" y="1023347"/>
            <a:ext cx="6239616" cy="481429"/>
          </a:xfrm>
          <a:prstGeom prst="rect">
            <a:avLst/>
          </a:prstGeom>
        </p:spPr>
        <p:txBody>
          <a:bodyPr vert="horz" lIns="91440" tIns="45720" rIns="91440" bIns="45720" rtlCol="0" anchor="t">
            <a:noAutofit/>
          </a:bodyPr>
          <a:lstStyle/>
          <a:p>
            <a:pPr>
              <a:spcBef>
                <a:spcPct val="0"/>
              </a:spcBef>
              <a:defRPr/>
            </a:pPr>
            <a:r>
              <a:rPr lang="pt-BR" sz="2800" b="1" dirty="0" smtClean="0">
                <a:latin typeface="Arial" panose="020B0604020202020204" pitchFamily="34" charset="0"/>
              </a:rPr>
              <a:t>Índice</a:t>
            </a:r>
            <a:endParaRPr lang="pt-BR" sz="7200" b="1" dirty="0" smtClean="0">
              <a:latin typeface="Arial" panose="020B0604020202020204" pitchFamily="34" charset="0"/>
            </a:endParaRPr>
          </a:p>
          <a:p>
            <a:pPr algn="ctr">
              <a:spcBef>
                <a:spcPct val="0"/>
              </a:spcBef>
              <a:defRPr/>
            </a:pPr>
            <a:endParaRPr lang="pt-BR" sz="7200" b="1" dirty="0">
              <a:latin typeface="Arial" panose="020B0604020202020204" pitchFamily="34" charset="0"/>
            </a:endParaRPr>
          </a:p>
        </p:txBody>
      </p:sp>
      <p:sp>
        <p:nvSpPr>
          <p:cNvPr id="18" name="Título 1"/>
          <p:cNvSpPr txBox="1">
            <a:spLocks/>
          </p:cNvSpPr>
          <p:nvPr/>
        </p:nvSpPr>
        <p:spPr>
          <a:xfrm>
            <a:off x="285728" y="1527561"/>
            <a:ext cx="6239616" cy="8186351"/>
          </a:xfrm>
          <a:prstGeom prst="rect">
            <a:avLst/>
          </a:prstGeom>
        </p:spPr>
        <p:txBody>
          <a:bodyPr vert="horz" lIns="91440" tIns="45720" rIns="91440" bIns="45720" rtlCol="0" anchor="t">
            <a:noAutofit/>
          </a:bodyPr>
          <a:lstStyle/>
          <a:p>
            <a:pPr fontAlgn="base"/>
            <a:r>
              <a:rPr lang="pt-BR" sz="1600" b="1" dirty="0" smtClean="0"/>
              <a:t>1. Tipos </a:t>
            </a:r>
            <a:r>
              <a:rPr lang="pt-BR" sz="1600" b="1" dirty="0"/>
              <a:t>de dados primitivos (representação</a:t>
            </a:r>
            <a:r>
              <a:rPr lang="pt-BR" sz="1600" b="1" dirty="0" smtClean="0"/>
              <a:t>)</a:t>
            </a:r>
            <a:endParaRPr lang="pt-BR" sz="1600" b="1" dirty="0"/>
          </a:p>
          <a:p>
            <a:pPr fontAlgn="base"/>
            <a:r>
              <a:rPr lang="pt-BR" sz="1600" b="1" dirty="0" smtClean="0"/>
              <a:t>1.1.</a:t>
            </a:r>
            <a:r>
              <a:rPr lang="pt-BR" sz="1600" b="1" dirty="0"/>
              <a:t> </a:t>
            </a:r>
            <a:r>
              <a:rPr lang="pt-BR" sz="1600" dirty="0"/>
              <a:t>Dados, informação e conhecimento</a:t>
            </a:r>
          </a:p>
          <a:p>
            <a:pPr fontAlgn="base"/>
            <a:r>
              <a:rPr lang="pt-BR" sz="1600" b="1" dirty="0" smtClean="0"/>
              <a:t>1.2. </a:t>
            </a:r>
            <a:r>
              <a:rPr lang="pt-BR" sz="1600" dirty="0" smtClean="0"/>
              <a:t>Tipos </a:t>
            </a:r>
            <a:r>
              <a:rPr lang="pt-BR" sz="1600" dirty="0"/>
              <a:t>de dados primitivos</a:t>
            </a:r>
          </a:p>
          <a:p>
            <a:pPr fontAlgn="base"/>
            <a:r>
              <a:rPr lang="pt-BR" sz="1600" b="1" dirty="0" smtClean="0"/>
              <a:t>1.3. </a:t>
            </a:r>
            <a:r>
              <a:rPr lang="pt-BR" sz="1600" dirty="0" smtClean="0"/>
              <a:t>Variáveis</a:t>
            </a:r>
            <a:endParaRPr lang="pt-BR" sz="1600" dirty="0"/>
          </a:p>
          <a:p>
            <a:pPr fontAlgn="base"/>
            <a:r>
              <a:rPr lang="pt-BR" sz="1600" b="1" dirty="0" smtClean="0"/>
              <a:t>1.4. </a:t>
            </a:r>
            <a:r>
              <a:rPr lang="pt-BR" sz="1600" dirty="0" smtClean="0"/>
              <a:t>Linguagem </a:t>
            </a:r>
            <a:r>
              <a:rPr lang="pt-BR" sz="1600" dirty="0"/>
              <a:t>Java</a:t>
            </a:r>
          </a:p>
          <a:p>
            <a:pPr fontAlgn="base"/>
            <a:r>
              <a:rPr lang="pt-BR" sz="1600" b="1" dirty="0" smtClean="0"/>
              <a:t>1.5. </a:t>
            </a:r>
            <a:r>
              <a:rPr lang="pt-BR" sz="1600" dirty="0" smtClean="0"/>
              <a:t>Inserindo </a:t>
            </a:r>
            <a:r>
              <a:rPr lang="pt-BR" sz="1600" dirty="0"/>
              <a:t>classes</a:t>
            </a:r>
          </a:p>
          <a:p>
            <a:pPr fontAlgn="base"/>
            <a:endParaRPr lang="pt-BR" sz="1600" dirty="0"/>
          </a:p>
          <a:p>
            <a:pPr fontAlgn="base"/>
            <a:r>
              <a:rPr lang="pt-BR" sz="1600" b="1" dirty="0" smtClean="0"/>
              <a:t>2. Estruturas </a:t>
            </a:r>
            <a:r>
              <a:rPr lang="pt-BR" sz="1600" b="1" dirty="0"/>
              <a:t>compostas </a:t>
            </a:r>
            <a:r>
              <a:rPr lang="pt-BR" sz="1600" b="1" dirty="0" smtClean="0"/>
              <a:t>homogêneas</a:t>
            </a:r>
            <a:endParaRPr lang="pt-BR" sz="1600" b="1" dirty="0"/>
          </a:p>
          <a:p>
            <a:pPr fontAlgn="base"/>
            <a:r>
              <a:rPr lang="pt-BR" sz="1600" b="1" dirty="0" smtClean="0"/>
              <a:t>2.1</a:t>
            </a:r>
            <a:r>
              <a:rPr lang="pt-BR" sz="1600" b="1" dirty="0"/>
              <a:t>. </a:t>
            </a:r>
            <a:r>
              <a:rPr lang="pt-BR" sz="1600" dirty="0" smtClean="0"/>
              <a:t>Vetor</a:t>
            </a:r>
            <a:endParaRPr lang="pt-BR" sz="1600" dirty="0"/>
          </a:p>
          <a:p>
            <a:pPr fontAlgn="base"/>
            <a:r>
              <a:rPr lang="pt-BR" sz="1600" b="1" dirty="0" smtClean="0"/>
              <a:t>2.2. </a:t>
            </a:r>
            <a:r>
              <a:rPr lang="pt-BR" sz="1600" dirty="0" smtClean="0"/>
              <a:t>Matriz</a:t>
            </a:r>
            <a:endParaRPr lang="pt-BR" sz="1600" dirty="0"/>
          </a:p>
          <a:p>
            <a:pPr fontAlgn="base"/>
            <a:endParaRPr lang="pt-BR" sz="1600" dirty="0"/>
          </a:p>
          <a:p>
            <a:pPr fontAlgn="base"/>
            <a:r>
              <a:rPr lang="pt-BR" sz="1600" b="1" dirty="0" smtClean="0"/>
              <a:t>3. Estruturas </a:t>
            </a:r>
            <a:r>
              <a:rPr lang="pt-BR" sz="1600" b="1" dirty="0"/>
              <a:t>compostas </a:t>
            </a:r>
            <a:r>
              <a:rPr lang="pt-BR" sz="1600" b="1" dirty="0" smtClean="0"/>
              <a:t>heterogêneas</a:t>
            </a:r>
            <a:endParaRPr lang="pt-BR" sz="1600" b="1" dirty="0"/>
          </a:p>
          <a:p>
            <a:pPr fontAlgn="base"/>
            <a:r>
              <a:rPr lang="pt-BR" sz="1600" b="1" dirty="0" smtClean="0"/>
              <a:t>3.1</a:t>
            </a:r>
            <a:r>
              <a:rPr lang="pt-BR" sz="1600" b="1" dirty="0"/>
              <a:t>. </a:t>
            </a:r>
            <a:r>
              <a:rPr lang="pt-BR" sz="1600" dirty="0" smtClean="0"/>
              <a:t>Instanciação</a:t>
            </a:r>
            <a:r>
              <a:rPr lang="pt-BR" sz="1600" dirty="0"/>
              <a:t> </a:t>
            </a:r>
          </a:p>
          <a:p>
            <a:pPr fontAlgn="base"/>
            <a:r>
              <a:rPr lang="pt-BR" sz="1600" b="1" dirty="0" smtClean="0"/>
              <a:t>3.2. </a:t>
            </a:r>
            <a:r>
              <a:rPr lang="pt-BR" sz="1600" dirty="0" smtClean="0"/>
              <a:t>Atribuição</a:t>
            </a:r>
            <a:endParaRPr lang="pt-BR" sz="1600" dirty="0"/>
          </a:p>
          <a:p>
            <a:pPr fontAlgn="base"/>
            <a:endParaRPr lang="pt-BR" sz="1600" dirty="0"/>
          </a:p>
          <a:p>
            <a:pPr fontAlgn="base"/>
            <a:r>
              <a:rPr lang="pt-BR" sz="1600" b="1" dirty="0" smtClean="0"/>
              <a:t>4. Tipos </a:t>
            </a:r>
            <a:r>
              <a:rPr lang="pt-BR" sz="1600" b="1" dirty="0"/>
              <a:t>abstratos de </a:t>
            </a:r>
            <a:r>
              <a:rPr lang="pt-BR" sz="1600" b="1" dirty="0" smtClean="0"/>
              <a:t>dados</a:t>
            </a:r>
            <a:endParaRPr lang="pt-BR" sz="1600" b="1" dirty="0"/>
          </a:p>
          <a:p>
            <a:pPr fontAlgn="base"/>
            <a:r>
              <a:rPr lang="pt-BR" sz="1600" b="1" dirty="0" smtClean="0"/>
              <a:t>4.1</a:t>
            </a:r>
            <a:r>
              <a:rPr lang="pt-BR" sz="1600" b="1" dirty="0"/>
              <a:t>. </a:t>
            </a:r>
            <a:r>
              <a:rPr lang="pt-BR" sz="1600" dirty="0" smtClean="0"/>
              <a:t>Tipos </a:t>
            </a:r>
            <a:r>
              <a:rPr lang="pt-BR" sz="1600" dirty="0"/>
              <a:t>de armazenamento</a:t>
            </a:r>
          </a:p>
          <a:p>
            <a:pPr fontAlgn="base"/>
            <a:r>
              <a:rPr lang="pt-BR" sz="1600" b="1" dirty="0" smtClean="0"/>
              <a:t>4.2. </a:t>
            </a:r>
            <a:r>
              <a:rPr lang="pt-BR" sz="1600" dirty="0" smtClean="0"/>
              <a:t>Coleções</a:t>
            </a:r>
            <a:endParaRPr lang="pt-BR" sz="1600" dirty="0"/>
          </a:p>
          <a:p>
            <a:pPr fontAlgn="base"/>
            <a:r>
              <a:rPr lang="pt-BR" sz="1600" b="1" dirty="0" smtClean="0"/>
              <a:t>4.3. </a:t>
            </a:r>
            <a:r>
              <a:rPr lang="pt-BR" sz="1600" dirty="0" smtClean="0"/>
              <a:t>Exemplo </a:t>
            </a:r>
            <a:r>
              <a:rPr lang="pt-BR" sz="1600" dirty="0"/>
              <a:t>do uso da </a:t>
            </a:r>
            <a:r>
              <a:rPr lang="pt-BR" sz="1600" i="1" dirty="0"/>
              <a:t>collection</a:t>
            </a:r>
            <a:endParaRPr lang="pt-BR" sz="1600" dirty="0"/>
          </a:p>
        </p:txBody>
      </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r>
              <a:rPr lang="pt-BR" sz="1400" dirty="0"/>
              <a:t>Letra: B</a:t>
            </a:r>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rotWithShape="1">
          <a:blip r:embed="rId6">
            <a:extLst>
              <a:ext uri="{28A0092B-C50C-407E-A947-70E740481C1C}">
                <a14:useLocalDpi xmlns:a14="http://schemas.microsoft.com/office/drawing/2010/main" val="0"/>
              </a:ext>
            </a:extLst>
          </a:blip>
          <a:srcRect b="6886"/>
          <a:stretch/>
        </p:blipFill>
        <p:spPr>
          <a:xfrm>
            <a:off x="404664" y="1562100"/>
            <a:ext cx="5787555" cy="3894956"/>
          </a:xfrm>
          <a:prstGeom prst="rect">
            <a:avLst/>
          </a:prstGeom>
        </p:spPr>
      </p:pic>
    </p:spTree>
    <p:extLst>
      <p:ext uri="{BB962C8B-B14F-4D97-AF65-F5344CB8AC3E}">
        <p14:creationId xmlns:p14="http://schemas.microsoft.com/office/powerpoint/2010/main" val="38558946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C</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rotWithShape="1">
          <a:blip r:embed="rId6">
            <a:extLst>
              <a:ext uri="{28A0092B-C50C-407E-A947-70E740481C1C}">
                <a14:useLocalDpi xmlns:a14="http://schemas.microsoft.com/office/drawing/2010/main" val="0"/>
              </a:ext>
            </a:extLst>
          </a:blip>
          <a:srcRect b="8490"/>
          <a:stretch/>
        </p:blipFill>
        <p:spPr>
          <a:xfrm>
            <a:off x="335247" y="1576407"/>
            <a:ext cx="5924550" cy="3880649"/>
          </a:xfrm>
          <a:prstGeom prst="rect">
            <a:avLst/>
          </a:prstGeom>
        </p:spPr>
      </p:pic>
    </p:spTree>
    <p:extLst>
      <p:ext uri="{BB962C8B-B14F-4D97-AF65-F5344CB8AC3E}">
        <p14:creationId xmlns:p14="http://schemas.microsoft.com/office/powerpoint/2010/main" val="38495870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D</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75068" y="1553622"/>
            <a:ext cx="5829300" cy="3903434"/>
          </a:xfrm>
          <a:prstGeom prst="rect">
            <a:avLst/>
          </a:prstGeom>
        </p:spPr>
      </p:pic>
    </p:spTree>
    <p:extLst>
      <p:ext uri="{BB962C8B-B14F-4D97-AF65-F5344CB8AC3E}">
        <p14:creationId xmlns:p14="http://schemas.microsoft.com/office/powerpoint/2010/main" val="12641518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C</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75465" y="1513885"/>
            <a:ext cx="5819775" cy="3943171"/>
          </a:xfrm>
          <a:prstGeom prst="rect">
            <a:avLst/>
          </a:prstGeom>
        </p:spPr>
      </p:pic>
    </p:spTree>
    <p:extLst>
      <p:ext uri="{BB962C8B-B14F-4D97-AF65-F5344CB8AC3E}">
        <p14:creationId xmlns:p14="http://schemas.microsoft.com/office/powerpoint/2010/main" val="26684598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D</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32656" y="1553623"/>
            <a:ext cx="5871712" cy="3903434"/>
          </a:xfrm>
          <a:prstGeom prst="rect">
            <a:avLst/>
          </a:prstGeom>
        </p:spPr>
      </p:pic>
    </p:spTree>
    <p:extLst>
      <p:ext uri="{BB962C8B-B14F-4D97-AF65-F5344CB8AC3E}">
        <p14:creationId xmlns:p14="http://schemas.microsoft.com/office/powerpoint/2010/main" val="12031930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C</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416209" y="1576407"/>
            <a:ext cx="5762625" cy="3854209"/>
          </a:xfrm>
          <a:prstGeom prst="rect">
            <a:avLst/>
          </a:prstGeom>
        </p:spPr>
      </p:pic>
    </p:spTree>
    <p:extLst>
      <p:ext uri="{BB962C8B-B14F-4D97-AF65-F5344CB8AC3E}">
        <p14:creationId xmlns:p14="http://schemas.microsoft.com/office/powerpoint/2010/main" val="11640272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B</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91667" y="1552342"/>
            <a:ext cx="5829300" cy="3832706"/>
          </a:xfrm>
          <a:prstGeom prst="rect">
            <a:avLst/>
          </a:prstGeom>
        </p:spPr>
      </p:pic>
    </p:spTree>
    <p:extLst>
      <p:ext uri="{BB962C8B-B14F-4D97-AF65-F5344CB8AC3E}">
        <p14:creationId xmlns:p14="http://schemas.microsoft.com/office/powerpoint/2010/main" val="7910868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smtClean="0"/>
              <a:t>Letra A</a:t>
            </a:r>
            <a:endParaRPr lang="pt-BR" sz="1400" dirty="0" smtClean="0"/>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92397" y="1561091"/>
            <a:ext cx="5810250" cy="3823957"/>
          </a:xfrm>
          <a:prstGeom prst="rect">
            <a:avLst/>
          </a:prstGeom>
        </p:spPr>
      </p:pic>
    </p:spTree>
    <p:extLst>
      <p:ext uri="{BB962C8B-B14F-4D97-AF65-F5344CB8AC3E}">
        <p14:creationId xmlns:p14="http://schemas.microsoft.com/office/powerpoint/2010/main" val="24606688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320776"/>
            <a:ext cx="6023590" cy="3240736"/>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smtClean="0"/>
          </a:p>
          <a:p>
            <a:r>
              <a:rPr lang="pt-BR" sz="1300" dirty="0" smtClean="0"/>
              <a:t>Letra B</a:t>
            </a:r>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76715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19088" y="1576407"/>
            <a:ext cx="5924740" cy="4528721"/>
          </a:xfrm>
          <a:prstGeom prst="rect">
            <a:avLst/>
          </a:prstGeom>
        </p:spPr>
      </p:pic>
    </p:spTree>
    <p:extLst>
      <p:ext uri="{BB962C8B-B14F-4D97-AF65-F5344CB8AC3E}">
        <p14:creationId xmlns:p14="http://schemas.microsoft.com/office/powerpoint/2010/main" val="26479453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26" name="Imagem 25"/>
          <p:cNvPicPr>
            <a:picLocks noChangeAspect="1"/>
          </p:cNvPicPr>
          <p:nvPr/>
        </p:nvPicPr>
        <p:blipFill>
          <a:blip r:embed="rId6"/>
          <a:stretch>
            <a:fillRect/>
          </a:stretch>
        </p:blipFill>
        <p:spPr>
          <a:xfrm>
            <a:off x="558962" y="1840482"/>
            <a:ext cx="6035618" cy="2579538"/>
          </a:xfrm>
          <a:prstGeom prst="rect">
            <a:avLst/>
          </a:prstGeom>
        </p:spPr>
      </p:pic>
      <p:pic>
        <p:nvPicPr>
          <p:cNvPr id="28" name="Picture 2" descr="Struktur Data Binary Tree untuk representasi N-ary Tree | Males Ko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5398" y="4397835"/>
            <a:ext cx="3704038" cy="248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363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sp>
        <p:nvSpPr>
          <p:cNvPr id="58" name="Retângulo de cantos arredondados 57"/>
          <p:cNvSpPr/>
          <p:nvPr/>
        </p:nvSpPr>
        <p:spPr>
          <a:xfrm>
            <a:off x="355739" y="6931573"/>
            <a:ext cx="6052441"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Assunto</a:t>
            </a:r>
          </a:p>
        </p:txBody>
      </p:sp>
      <p:pic>
        <p:nvPicPr>
          <p:cNvPr id="42" name="Imagem 41"/>
          <p:cNvPicPr>
            <a:picLocks noChangeAspect="1"/>
          </p:cNvPicPr>
          <p:nvPr/>
        </p:nvPicPr>
        <p:blipFill>
          <a:blip r:embed="rId20"/>
          <a:stretch>
            <a:fillRect/>
          </a:stretch>
        </p:blipFill>
        <p:spPr>
          <a:xfrm>
            <a:off x="430815" y="6944141"/>
            <a:ext cx="660849" cy="504056"/>
          </a:xfrm>
          <a:prstGeom prst="rect">
            <a:avLst/>
          </a:prstGeom>
        </p:spPr>
      </p:pic>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Introduction to Algorithms</a:t>
            </a:r>
            <a:endParaRPr lang="pt-BR" sz="1600" b="0" i="0" dirty="0">
              <a:solidFill>
                <a:srgbClr val="333333"/>
              </a:solidFill>
              <a:effectLst/>
              <a:latin typeface="Poppins"/>
            </a:endParaRPr>
          </a:p>
        </p:txBody>
      </p:sp>
      <p:sp>
        <p:nvSpPr>
          <p:cNvPr id="4" name="Retângulo 3"/>
          <p:cNvSpPr/>
          <p:nvPr/>
        </p:nvSpPr>
        <p:spPr>
          <a:xfrm>
            <a:off x="3801766" y="3004099"/>
            <a:ext cx="2606415" cy="738664"/>
          </a:xfrm>
          <a:prstGeom prst="rect">
            <a:avLst/>
          </a:prstGeom>
        </p:spPr>
        <p:txBody>
          <a:bodyPr wrap="square">
            <a:spAutoFit/>
          </a:bodyPr>
          <a:lstStyle/>
          <a:p>
            <a:pPr fontAlgn="base"/>
            <a:r>
              <a:rPr lang="pt-BR" sz="1400" b="1" dirty="0" smtClean="0">
                <a:solidFill>
                  <a:srgbClr val="333333"/>
                </a:solidFill>
                <a:latin typeface="inherit"/>
              </a:rPr>
              <a:t>Autor(es):</a:t>
            </a:r>
            <a:r>
              <a:rPr lang="pt-BR" sz="1400" dirty="0">
                <a:solidFill>
                  <a:srgbClr val="333333"/>
                </a:solidFill>
                <a:latin typeface="Poppins"/>
              </a:rPr>
              <a:t> </a:t>
            </a:r>
            <a:r>
              <a:rPr lang="pt-BR" sz="1400" dirty="0"/>
              <a:t>T Cormen (Autor), C Leiserson (Autor), R Rivest (Autor), C Stein (Autor)</a:t>
            </a:r>
            <a:endParaRPr lang="pt-BR" sz="1400" b="0" i="0" dirty="0">
              <a:solidFill>
                <a:srgbClr val="333333"/>
              </a:solidFill>
              <a:effectLst/>
              <a:latin typeface="Poppins"/>
            </a:endParaRPr>
          </a:p>
        </p:txBody>
      </p:sp>
      <p:sp>
        <p:nvSpPr>
          <p:cNvPr id="2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13314" name="Picture 2" descr="https://images-na.ssl-images-amazon.com/images/I/41VndKVtiXL._SX442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884" y="2879562"/>
            <a:ext cx="3311904" cy="437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122995</TotalTime>
  <Words>4036</Words>
  <Application>Microsoft Office PowerPoint</Application>
  <PresentationFormat>Papel A4 (210 x 297 mm)</PresentationFormat>
  <Paragraphs>1709</Paragraphs>
  <Slides>69</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69</vt:i4>
      </vt:variant>
    </vt:vector>
  </HeadingPairs>
  <TitlesOfParts>
    <vt:vector size="74"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2000</cp:revision>
  <dcterms:created xsi:type="dcterms:W3CDTF">2017-12-01T19:46:48Z</dcterms:created>
  <dcterms:modified xsi:type="dcterms:W3CDTF">2021-06-03T23:46:58Z</dcterms:modified>
</cp:coreProperties>
</file>